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Baskerville Display PT" panose="020B0604020202020204" charset="-94"/>
      <p:regular r:id="rId19"/>
    </p:embeddedFont>
    <p:embeddedFont>
      <p:font typeface="Inter" panose="020B0604020202020204" charset="0"/>
      <p:regular r:id="rId20"/>
    </p:embeddedFont>
    <p:embeddedFont>
      <p:font typeface="Inter Bold" panose="020B0604020202020204" charset="0"/>
      <p:regular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3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6618588" y="2112360"/>
            <a:ext cx="5050824" cy="3641646"/>
            <a:chOff x="0" y="0"/>
            <a:chExt cx="6734432" cy="4855528"/>
          </a:xfrm>
        </p:grpSpPr>
        <p:pic>
          <p:nvPicPr>
            <p:cNvPr id="3" name="Picture 3"/>
            <p:cNvPicPr>
              <a:picLocks noChangeAspect="1"/>
            </p:cNvPicPr>
            <p:nvPr/>
          </p:nvPicPr>
          <p:blipFill>
            <a:blip r:embed="rId2"/>
            <a:srcRect l="3796" r="3796"/>
            <a:stretch>
              <a:fillRect/>
            </a:stretch>
          </p:blipFill>
          <p:spPr>
            <a:xfrm>
              <a:off x="0" y="0"/>
              <a:ext cx="6734432" cy="4855528"/>
            </a:xfrm>
            <a:prstGeom prst="rect">
              <a:avLst/>
            </a:prstGeom>
          </p:spPr>
        </p:pic>
      </p:grpSp>
      <p:sp>
        <p:nvSpPr>
          <p:cNvPr id="4" name="TextBox 4"/>
          <p:cNvSpPr txBox="1"/>
          <p:nvPr/>
        </p:nvSpPr>
        <p:spPr>
          <a:xfrm>
            <a:off x="5231790" y="6355914"/>
            <a:ext cx="7824419" cy="2397044"/>
          </a:xfrm>
          <a:prstGeom prst="rect">
            <a:avLst/>
          </a:prstGeom>
        </p:spPr>
        <p:txBody>
          <a:bodyPr lIns="0" tIns="0" rIns="0" bIns="0" rtlCol="0" anchor="t">
            <a:spAutoFit/>
          </a:bodyPr>
          <a:lstStyle/>
          <a:p>
            <a:pPr algn="ctr">
              <a:lnSpc>
                <a:spcPts val="9629"/>
              </a:lnSpc>
            </a:pPr>
            <a:r>
              <a:rPr lang="en-US" sz="6878" spc="1375">
                <a:solidFill>
                  <a:srgbClr val="504C44"/>
                </a:solidFill>
                <a:latin typeface="Baskerville Display PT"/>
              </a:rPr>
              <a:t>PSİKOLOJİK SAĞLAMLILIK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extBox 2"/>
          <p:cNvSpPr txBox="1"/>
          <p:nvPr/>
        </p:nvSpPr>
        <p:spPr>
          <a:xfrm>
            <a:off x="1303008" y="496209"/>
            <a:ext cx="13282045" cy="1374775"/>
          </a:xfrm>
          <a:prstGeom prst="rect">
            <a:avLst/>
          </a:prstGeom>
        </p:spPr>
        <p:txBody>
          <a:bodyPr lIns="0" tIns="0" rIns="0" bIns="0" rtlCol="0" anchor="t">
            <a:spAutoFit/>
          </a:bodyPr>
          <a:lstStyle/>
          <a:p>
            <a:pPr>
              <a:lnSpc>
                <a:spcPts val="5599"/>
              </a:lnSpc>
            </a:pPr>
            <a:r>
              <a:rPr lang="en-US" sz="3999" spc="799">
                <a:solidFill>
                  <a:srgbClr val="504C44"/>
                </a:solidFill>
                <a:latin typeface="Baskerville Display PT"/>
              </a:rPr>
              <a:t>PEKI BU DURUMLARA HERKES AYNI MI TEPKI VERIR?</a:t>
            </a:r>
          </a:p>
        </p:txBody>
      </p:sp>
      <p:sp>
        <p:nvSpPr>
          <p:cNvPr id="3" name="TextBox 3"/>
          <p:cNvSpPr txBox="1"/>
          <p:nvPr/>
        </p:nvSpPr>
        <p:spPr>
          <a:xfrm>
            <a:off x="2055134" y="3164686"/>
            <a:ext cx="13049470" cy="4535805"/>
          </a:xfrm>
          <a:prstGeom prst="rect">
            <a:avLst/>
          </a:prstGeom>
        </p:spPr>
        <p:txBody>
          <a:bodyPr lIns="0" tIns="0" rIns="0" bIns="0" rtlCol="0" anchor="t">
            <a:spAutoFit/>
          </a:bodyPr>
          <a:lstStyle/>
          <a:p>
            <a:pPr marL="626106" lvl="1" indent="-313053">
              <a:lnSpc>
                <a:spcPts val="4059"/>
              </a:lnSpc>
              <a:buFont typeface="Arial"/>
              <a:buChar char="•"/>
            </a:pPr>
            <a:r>
              <a:rPr lang="en-US" sz="2899">
                <a:solidFill>
                  <a:srgbClr val="504C44"/>
                </a:solidFill>
                <a:latin typeface="Inter"/>
              </a:rPr>
              <a:t>Toparlanıp hayatları daha iyi gidenlerin farkı neydi? </a:t>
            </a:r>
          </a:p>
          <a:p>
            <a:pPr marL="626106" lvl="1" indent="-313053">
              <a:lnSpc>
                <a:spcPts val="4059"/>
              </a:lnSpc>
              <a:buFont typeface="Arial"/>
              <a:buChar char="•"/>
            </a:pPr>
            <a:r>
              <a:rPr lang="en-US" sz="2899">
                <a:solidFill>
                  <a:srgbClr val="504C44"/>
                </a:solidFill>
                <a:latin typeface="Inter"/>
              </a:rPr>
              <a:t>Süper güçleri mi vardı?</a:t>
            </a:r>
          </a:p>
          <a:p>
            <a:pPr marL="626106" lvl="1" indent="-313053">
              <a:lnSpc>
                <a:spcPts val="4059"/>
              </a:lnSpc>
              <a:buFont typeface="Arial"/>
              <a:buChar char="•"/>
            </a:pPr>
            <a:r>
              <a:rPr lang="en-US" sz="2899">
                <a:solidFill>
                  <a:srgbClr val="504C44"/>
                </a:solidFill>
                <a:latin typeface="Inter"/>
              </a:rPr>
              <a:t> Bazı insanlar problemlerine rağmen mutlu olabiliyor iken bazıları     neden yapamıyor?</a:t>
            </a:r>
          </a:p>
          <a:p>
            <a:pPr marL="626106" lvl="1" indent="-313053">
              <a:lnSpc>
                <a:spcPts val="4059"/>
              </a:lnSpc>
              <a:buFont typeface="Arial"/>
              <a:buChar char="•"/>
            </a:pPr>
            <a:r>
              <a:rPr lang="en-US" sz="2899">
                <a:solidFill>
                  <a:srgbClr val="504C44"/>
                </a:solidFill>
                <a:latin typeface="Inter"/>
              </a:rPr>
              <a:t>Neden strese karşı bazıları daha dayanıksız/dayanıklı?</a:t>
            </a:r>
          </a:p>
          <a:p>
            <a:pPr marL="647695" lvl="1" indent="-323848">
              <a:lnSpc>
                <a:spcPts val="4199"/>
              </a:lnSpc>
              <a:buFont typeface="Arial"/>
              <a:buChar char="•"/>
            </a:pPr>
            <a:r>
              <a:rPr lang="en-US" sz="2999">
                <a:solidFill>
                  <a:srgbClr val="504C44"/>
                </a:solidFill>
                <a:latin typeface="Inter"/>
              </a:rPr>
              <a:t> Başka çocukların hiçbir şeyi yok iken benim çocuğum her şeye sahip ama neden benim ki dayanıksız, o çocuk güçlükler karşısında daha sağlam…</a:t>
            </a:r>
          </a:p>
          <a:p>
            <a:pPr>
              <a:lnSpc>
                <a:spcPts val="3079"/>
              </a:lnSpc>
            </a:pPr>
            <a:endParaRPr lang="en-US" sz="2999">
              <a:solidFill>
                <a:srgbClr val="504C44"/>
              </a:solidFill>
              <a:latin typeface="Inte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5368208" y="3181009"/>
            <a:ext cx="7551585" cy="5687738"/>
          </a:xfrm>
          <a:custGeom>
            <a:avLst/>
            <a:gdLst/>
            <a:ahLst/>
            <a:cxnLst/>
            <a:rect l="l" t="t" r="r" b="b"/>
            <a:pathLst>
              <a:path w="7551585" h="5687738">
                <a:moveTo>
                  <a:pt x="0" y="0"/>
                </a:moveTo>
                <a:lnTo>
                  <a:pt x="7551584" y="0"/>
                </a:lnTo>
                <a:lnTo>
                  <a:pt x="7551584" y="5687738"/>
                </a:lnTo>
                <a:lnTo>
                  <a:pt x="0" y="5687738"/>
                </a:lnTo>
                <a:lnTo>
                  <a:pt x="0" y="0"/>
                </a:lnTo>
                <a:close/>
              </a:path>
            </a:pathLst>
          </a:custGeom>
          <a:blipFill>
            <a:blip r:embed="rId2"/>
            <a:stretch>
              <a:fillRect/>
            </a:stretch>
          </a:blipFill>
        </p:spPr>
      </p:sp>
      <p:sp>
        <p:nvSpPr>
          <p:cNvPr id="3" name="TextBox 3"/>
          <p:cNvSpPr txBox="1"/>
          <p:nvPr/>
        </p:nvSpPr>
        <p:spPr>
          <a:xfrm>
            <a:off x="1303008" y="486684"/>
            <a:ext cx="13282045" cy="712470"/>
          </a:xfrm>
          <a:prstGeom prst="rect">
            <a:avLst/>
          </a:prstGeom>
        </p:spPr>
        <p:txBody>
          <a:bodyPr lIns="0" tIns="0" rIns="0" bIns="0" rtlCol="0" anchor="t">
            <a:spAutoFit/>
          </a:bodyPr>
          <a:lstStyle/>
          <a:p>
            <a:pPr>
              <a:lnSpc>
                <a:spcPts val="5879"/>
              </a:lnSpc>
            </a:pPr>
            <a:r>
              <a:rPr lang="en-US" sz="4199" spc="839">
                <a:solidFill>
                  <a:srgbClr val="693F24"/>
                </a:solidFill>
                <a:latin typeface="Baskerville Display PT"/>
              </a:rPr>
              <a:t>ÇÜNKÜ...</a:t>
            </a:r>
          </a:p>
        </p:txBody>
      </p:sp>
      <p:sp>
        <p:nvSpPr>
          <p:cNvPr id="4" name="TextBox 4"/>
          <p:cNvSpPr txBox="1"/>
          <p:nvPr/>
        </p:nvSpPr>
        <p:spPr>
          <a:xfrm>
            <a:off x="3238555" y="1750354"/>
            <a:ext cx="13049470" cy="1430655"/>
          </a:xfrm>
          <a:prstGeom prst="rect">
            <a:avLst/>
          </a:prstGeom>
        </p:spPr>
        <p:txBody>
          <a:bodyPr lIns="0" tIns="0" rIns="0" bIns="0" rtlCol="0" anchor="t">
            <a:spAutoFit/>
          </a:bodyPr>
          <a:lstStyle/>
          <a:p>
            <a:pPr>
              <a:lnSpc>
                <a:spcPts val="4059"/>
              </a:lnSpc>
            </a:pPr>
            <a:r>
              <a:rPr lang="en-US" sz="2899">
                <a:solidFill>
                  <a:srgbClr val="504C44"/>
                </a:solidFill>
                <a:latin typeface="Inter"/>
              </a:rPr>
              <a:t>Herkesin dayanıklılıkla ilgili kapasitesi, güçleri ve ihtiyacı farklıdır. </a:t>
            </a:r>
          </a:p>
          <a:p>
            <a:pPr>
              <a:lnSpc>
                <a:spcPts val="4199"/>
              </a:lnSpc>
            </a:pPr>
            <a:endParaRPr lang="en-US" sz="2899">
              <a:solidFill>
                <a:srgbClr val="504C44"/>
              </a:solidFill>
              <a:latin typeface="Inter"/>
            </a:endParaRPr>
          </a:p>
          <a:p>
            <a:pPr>
              <a:lnSpc>
                <a:spcPts val="3079"/>
              </a:lnSpc>
            </a:pPr>
            <a:endParaRPr lang="en-US" sz="2899">
              <a:solidFill>
                <a:srgbClr val="504C44"/>
              </a:solidFill>
              <a:latin typeface="Inte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3522257" y="224420"/>
            <a:ext cx="12104347" cy="10062580"/>
          </a:xfrm>
          <a:custGeom>
            <a:avLst/>
            <a:gdLst/>
            <a:ahLst/>
            <a:cxnLst/>
            <a:rect l="l" t="t" r="r" b="b"/>
            <a:pathLst>
              <a:path w="12104347" h="10062580">
                <a:moveTo>
                  <a:pt x="0" y="0"/>
                </a:moveTo>
                <a:lnTo>
                  <a:pt x="12104347" y="0"/>
                </a:lnTo>
                <a:lnTo>
                  <a:pt x="12104347" y="10062580"/>
                </a:lnTo>
                <a:lnTo>
                  <a:pt x="0" y="10062580"/>
                </a:lnTo>
                <a:lnTo>
                  <a:pt x="0" y="0"/>
                </a:lnTo>
                <a:close/>
              </a:path>
            </a:pathLst>
          </a:custGeom>
          <a:blipFill>
            <a:blip r:embed="rId2"/>
            <a:stretch>
              <a:fillRect t="-1299" b="-1299"/>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extBox 2"/>
          <p:cNvSpPr txBox="1"/>
          <p:nvPr/>
        </p:nvSpPr>
        <p:spPr>
          <a:xfrm>
            <a:off x="1028700" y="3676650"/>
            <a:ext cx="15767222" cy="4013200"/>
          </a:xfrm>
          <a:prstGeom prst="rect">
            <a:avLst/>
          </a:prstGeom>
        </p:spPr>
        <p:txBody>
          <a:bodyPr lIns="0" tIns="0" rIns="0" bIns="0" rtlCol="0" anchor="t">
            <a:spAutoFit/>
          </a:bodyPr>
          <a:lstStyle/>
          <a:p>
            <a:pPr>
              <a:lnSpc>
                <a:spcPts val="4199"/>
              </a:lnSpc>
            </a:pPr>
            <a:r>
              <a:rPr lang="en-US" sz="2999">
                <a:solidFill>
                  <a:srgbClr val="504C44"/>
                </a:solidFill>
                <a:latin typeface="Inter"/>
              </a:rPr>
              <a:t>Yaşadığımız tüm stres ve sıkıntılar, bedenimizde olduğu gibi ruhumuzda da toksinler, zehirler biriktiriyor, zihnimizi kirletiyor ve dolduruyor. </a:t>
            </a:r>
          </a:p>
          <a:p>
            <a:pPr>
              <a:lnSpc>
                <a:spcPts val="4199"/>
              </a:lnSpc>
            </a:pPr>
            <a:r>
              <a:rPr lang="en-US" sz="2999">
                <a:solidFill>
                  <a:srgbClr val="504C44"/>
                </a:solidFill>
                <a:latin typeface="Inter"/>
              </a:rPr>
              <a:t>Psikolojik Sağlamlığınızı korumak ve zorlu yaşam olayları sonrasında psikolojik sağlamlığınızı arttırmak ve Psikolojik bir arınma için ;</a:t>
            </a:r>
          </a:p>
          <a:p>
            <a:pPr>
              <a:lnSpc>
                <a:spcPts val="4199"/>
              </a:lnSpc>
            </a:pPr>
            <a:r>
              <a:rPr lang="en-US" sz="2999">
                <a:solidFill>
                  <a:srgbClr val="504C44"/>
                </a:solidFill>
                <a:latin typeface="Inter"/>
              </a:rPr>
              <a:t>Sahip olduğunuz inanç , tutum ve duyguların birleşimi ile meydana gelen kendi içsel kaynaklarınızı, sosyal - kişiler arası becerilerinizi vedışsal kaynaklarınızı fark edip geliştirmelisiniz.</a:t>
            </a:r>
          </a:p>
          <a:p>
            <a:pPr>
              <a:lnSpc>
                <a:spcPts val="2800"/>
              </a:lnSpc>
            </a:pPr>
            <a:endParaRPr lang="en-US" sz="2999">
              <a:solidFill>
                <a:srgbClr val="504C44"/>
              </a:solidFill>
              <a:latin typeface="Inter"/>
            </a:endParaRPr>
          </a:p>
        </p:txBody>
      </p:sp>
      <p:sp>
        <p:nvSpPr>
          <p:cNvPr id="3" name="Freeform 3"/>
          <p:cNvSpPr/>
          <p:nvPr/>
        </p:nvSpPr>
        <p:spPr>
          <a:xfrm>
            <a:off x="2056064" y="432212"/>
            <a:ext cx="13301437" cy="2302172"/>
          </a:xfrm>
          <a:custGeom>
            <a:avLst/>
            <a:gdLst/>
            <a:ahLst/>
            <a:cxnLst/>
            <a:rect l="l" t="t" r="r" b="b"/>
            <a:pathLst>
              <a:path w="13301437" h="2302172">
                <a:moveTo>
                  <a:pt x="0" y="0"/>
                </a:moveTo>
                <a:lnTo>
                  <a:pt x="13301437" y="0"/>
                </a:lnTo>
                <a:lnTo>
                  <a:pt x="13301437" y="2302172"/>
                </a:lnTo>
                <a:lnTo>
                  <a:pt x="0" y="2302172"/>
                </a:lnTo>
                <a:lnTo>
                  <a:pt x="0" y="0"/>
                </a:lnTo>
                <a:close/>
              </a:path>
            </a:pathLst>
          </a:custGeom>
          <a:blipFill>
            <a:blip r:embed="rId2"/>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extBox 2"/>
          <p:cNvSpPr txBox="1"/>
          <p:nvPr/>
        </p:nvSpPr>
        <p:spPr>
          <a:xfrm>
            <a:off x="745280" y="5095875"/>
            <a:ext cx="6747921" cy="3709035"/>
          </a:xfrm>
          <a:prstGeom prst="rect">
            <a:avLst/>
          </a:prstGeom>
        </p:spPr>
        <p:txBody>
          <a:bodyPr lIns="0" tIns="0" rIns="0" bIns="0" rtlCol="0" anchor="t">
            <a:spAutoFit/>
          </a:bodyPr>
          <a:lstStyle/>
          <a:p>
            <a:pPr>
              <a:lnSpc>
                <a:spcPts val="2940"/>
              </a:lnSpc>
            </a:pPr>
            <a:r>
              <a:rPr lang="en-US" sz="2100">
                <a:solidFill>
                  <a:srgbClr val="504C44"/>
                </a:solidFill>
                <a:latin typeface="Inter"/>
              </a:rPr>
              <a:t>Bir karar vereceğiniz ya da herhangi bir davranışta bulanacağınız zaman; «Bunu yapmak bana faydalı mı olur? Zararlı mı olur?» diye düşünüp ona göre karar verin. </a:t>
            </a:r>
          </a:p>
          <a:p>
            <a:pPr>
              <a:lnSpc>
                <a:spcPts val="2940"/>
              </a:lnSpc>
            </a:pPr>
            <a:r>
              <a:rPr lang="en-US" sz="2100">
                <a:solidFill>
                  <a:srgbClr val="504C44"/>
                </a:solidFill>
                <a:latin typeface="Inter"/>
              </a:rPr>
              <a:t> Busorunun cevabının sizin için dönemsel olarak da değişebileceğini göz önünde bulundurun. </a:t>
            </a:r>
          </a:p>
          <a:p>
            <a:pPr>
              <a:lnSpc>
                <a:spcPts val="2940"/>
              </a:lnSpc>
            </a:pPr>
            <a:r>
              <a:rPr lang="en-US" sz="2100">
                <a:solidFill>
                  <a:srgbClr val="504C44"/>
                </a:solidFill>
                <a:latin typeface="Inter"/>
              </a:rPr>
              <a:t> Örn: Vefat eden bir yakınınızın fotoğraflarına ilk zamanlar bakmak size iyi gelirken ilerleyen dönemlerde kötü hissettirebilir. </a:t>
            </a:r>
          </a:p>
          <a:p>
            <a:pPr>
              <a:lnSpc>
                <a:spcPts val="2940"/>
              </a:lnSpc>
            </a:pPr>
            <a:endParaRPr lang="en-US" sz="2100">
              <a:solidFill>
                <a:srgbClr val="504C44"/>
              </a:solidFill>
              <a:latin typeface="Inter"/>
            </a:endParaRPr>
          </a:p>
        </p:txBody>
      </p:sp>
      <p:sp>
        <p:nvSpPr>
          <p:cNvPr id="3" name="TextBox 3"/>
          <p:cNvSpPr txBox="1"/>
          <p:nvPr/>
        </p:nvSpPr>
        <p:spPr>
          <a:xfrm>
            <a:off x="745280" y="4560616"/>
            <a:ext cx="2029147" cy="349250"/>
          </a:xfrm>
          <a:prstGeom prst="rect">
            <a:avLst/>
          </a:prstGeom>
        </p:spPr>
        <p:txBody>
          <a:bodyPr lIns="0" tIns="0" rIns="0" bIns="0" rtlCol="0" anchor="t">
            <a:spAutoFit/>
          </a:bodyPr>
          <a:lstStyle/>
          <a:p>
            <a:pPr>
              <a:lnSpc>
                <a:spcPts val="2800"/>
              </a:lnSpc>
            </a:pPr>
            <a:r>
              <a:rPr lang="en-US" sz="2000">
                <a:solidFill>
                  <a:srgbClr val="504C44"/>
                </a:solidFill>
                <a:latin typeface="Inter Bold"/>
              </a:rPr>
              <a:t>TEKNİK 2</a:t>
            </a:r>
          </a:p>
        </p:txBody>
      </p:sp>
      <p:sp>
        <p:nvSpPr>
          <p:cNvPr id="4" name="TextBox 4"/>
          <p:cNvSpPr txBox="1"/>
          <p:nvPr/>
        </p:nvSpPr>
        <p:spPr>
          <a:xfrm>
            <a:off x="9366647" y="1396776"/>
            <a:ext cx="6747921" cy="2966085"/>
          </a:xfrm>
          <a:prstGeom prst="rect">
            <a:avLst/>
          </a:prstGeom>
        </p:spPr>
        <p:txBody>
          <a:bodyPr lIns="0" tIns="0" rIns="0" bIns="0" rtlCol="0" anchor="t">
            <a:spAutoFit/>
          </a:bodyPr>
          <a:lstStyle/>
          <a:p>
            <a:pPr>
              <a:lnSpc>
                <a:spcPts val="2940"/>
              </a:lnSpc>
            </a:pPr>
            <a:r>
              <a:rPr lang="en-US" sz="2100">
                <a:solidFill>
                  <a:srgbClr val="504C44"/>
                </a:solidFill>
                <a:latin typeface="Inter"/>
              </a:rPr>
              <a:t>Güçlü yönlerinizi fark edin. Fark etmek değişimin ilk adımıdır. </a:t>
            </a:r>
          </a:p>
          <a:p>
            <a:pPr>
              <a:lnSpc>
                <a:spcPts val="2940"/>
              </a:lnSpc>
            </a:pPr>
            <a:r>
              <a:rPr lang="en-US" sz="2100">
                <a:solidFill>
                  <a:srgbClr val="504C44"/>
                </a:solidFill>
                <a:latin typeface="Inter"/>
              </a:rPr>
              <a:t> Olumsuz yönlerimiz yerine olumlulara odaklanın. Güçlü yönlerinizi yazarak kendinize bir farkındalık kazandırın. </a:t>
            </a:r>
          </a:p>
          <a:p>
            <a:pPr>
              <a:lnSpc>
                <a:spcPts val="2940"/>
              </a:lnSpc>
            </a:pPr>
            <a:r>
              <a:rPr lang="en-US" sz="2100">
                <a:solidFill>
                  <a:srgbClr val="504C44"/>
                </a:solidFill>
                <a:latin typeface="Inter"/>
              </a:rPr>
              <a:t> Yeniden kendimizi keşfetmeye ve tanımaya çalışmak kaygımızı kontrol edebilmede bize yardımcı olacaktır.</a:t>
            </a:r>
          </a:p>
          <a:p>
            <a:pPr>
              <a:lnSpc>
                <a:spcPts val="2940"/>
              </a:lnSpc>
            </a:pPr>
            <a:endParaRPr lang="en-US" sz="2100">
              <a:solidFill>
                <a:srgbClr val="504C44"/>
              </a:solidFill>
              <a:latin typeface="Inter"/>
            </a:endParaRPr>
          </a:p>
        </p:txBody>
      </p:sp>
      <p:sp>
        <p:nvSpPr>
          <p:cNvPr id="5" name="TextBox 5"/>
          <p:cNvSpPr txBox="1"/>
          <p:nvPr/>
        </p:nvSpPr>
        <p:spPr>
          <a:xfrm>
            <a:off x="9366647" y="830263"/>
            <a:ext cx="2029147" cy="349250"/>
          </a:xfrm>
          <a:prstGeom prst="rect">
            <a:avLst/>
          </a:prstGeom>
        </p:spPr>
        <p:txBody>
          <a:bodyPr lIns="0" tIns="0" rIns="0" bIns="0" rtlCol="0" anchor="t">
            <a:spAutoFit/>
          </a:bodyPr>
          <a:lstStyle/>
          <a:p>
            <a:pPr>
              <a:lnSpc>
                <a:spcPts val="2800"/>
              </a:lnSpc>
            </a:pPr>
            <a:r>
              <a:rPr lang="en-US" sz="2000">
                <a:solidFill>
                  <a:srgbClr val="504C44"/>
                </a:solidFill>
                <a:latin typeface="Inter Bold"/>
              </a:rPr>
              <a:t>TEKNİK 3</a:t>
            </a:r>
          </a:p>
        </p:txBody>
      </p:sp>
      <p:sp>
        <p:nvSpPr>
          <p:cNvPr id="6" name="TextBox 6"/>
          <p:cNvSpPr txBox="1"/>
          <p:nvPr/>
        </p:nvSpPr>
        <p:spPr>
          <a:xfrm>
            <a:off x="9144000" y="5095875"/>
            <a:ext cx="6747921" cy="3337560"/>
          </a:xfrm>
          <a:prstGeom prst="rect">
            <a:avLst/>
          </a:prstGeom>
        </p:spPr>
        <p:txBody>
          <a:bodyPr lIns="0" tIns="0" rIns="0" bIns="0" rtlCol="0" anchor="t">
            <a:spAutoFit/>
          </a:bodyPr>
          <a:lstStyle/>
          <a:p>
            <a:pPr>
              <a:lnSpc>
                <a:spcPts val="2940"/>
              </a:lnSpc>
            </a:pPr>
            <a:r>
              <a:rPr lang="en-US" sz="2100">
                <a:solidFill>
                  <a:srgbClr val="504C44"/>
                </a:solidFill>
                <a:latin typeface="Inter"/>
              </a:rPr>
              <a:t>Güçlü yönlerinizi analiz edin. </a:t>
            </a:r>
          </a:p>
          <a:p>
            <a:pPr>
              <a:lnSpc>
                <a:spcPts val="2940"/>
              </a:lnSpc>
            </a:pPr>
            <a:r>
              <a:rPr lang="en-US" sz="2100">
                <a:solidFill>
                  <a:srgbClr val="504C44"/>
                </a:solidFill>
                <a:latin typeface="Inter"/>
              </a:rPr>
              <a:t> Bunun için en son ne zaman kötü bir şey yaşadığınızı ve sizi neyin tekrar ayağa kaldırdığını tespit edin. </a:t>
            </a:r>
          </a:p>
          <a:p>
            <a:pPr>
              <a:lnSpc>
                <a:spcPts val="2940"/>
              </a:lnSpc>
            </a:pPr>
            <a:r>
              <a:rPr lang="en-US" sz="2100">
                <a:solidFill>
                  <a:srgbClr val="504C44"/>
                </a:solidFill>
                <a:latin typeface="Inter"/>
              </a:rPr>
              <a:t>«En zor zamanlarınızda beni ne korudu?» </a:t>
            </a:r>
          </a:p>
          <a:p>
            <a:pPr>
              <a:lnSpc>
                <a:spcPts val="2940"/>
              </a:lnSpc>
            </a:pPr>
            <a:r>
              <a:rPr lang="en-US" sz="2100">
                <a:solidFill>
                  <a:srgbClr val="504C44"/>
                </a:solidFill>
                <a:latin typeface="Inter"/>
              </a:rPr>
              <a:t>«Bununla nasıl başa çıkmıştım?» </a:t>
            </a:r>
          </a:p>
          <a:p>
            <a:pPr>
              <a:lnSpc>
                <a:spcPts val="2940"/>
              </a:lnSpc>
            </a:pPr>
            <a:r>
              <a:rPr lang="en-US" sz="2100">
                <a:solidFill>
                  <a:srgbClr val="504C44"/>
                </a:solidFill>
                <a:latin typeface="Inter"/>
              </a:rPr>
              <a:t> sorularını sık sık kendinize sorup cevaplarını bulun. </a:t>
            </a:r>
          </a:p>
          <a:p>
            <a:pPr>
              <a:lnSpc>
                <a:spcPts val="2940"/>
              </a:lnSpc>
            </a:pPr>
            <a:r>
              <a:rPr lang="en-US" sz="2100">
                <a:solidFill>
                  <a:srgbClr val="504C44"/>
                </a:solidFill>
                <a:latin typeface="Inter"/>
              </a:rPr>
              <a:t> Odaklanmanız gereken « Bugün beni ayakta tutan ne?» sorusunun cevabıdır. </a:t>
            </a:r>
          </a:p>
          <a:p>
            <a:pPr>
              <a:lnSpc>
                <a:spcPts val="2940"/>
              </a:lnSpc>
            </a:pPr>
            <a:endParaRPr lang="en-US" sz="2100">
              <a:solidFill>
                <a:srgbClr val="504C44"/>
              </a:solidFill>
              <a:latin typeface="Inter"/>
            </a:endParaRPr>
          </a:p>
        </p:txBody>
      </p:sp>
      <p:sp>
        <p:nvSpPr>
          <p:cNvPr id="7" name="TextBox 7"/>
          <p:cNvSpPr txBox="1"/>
          <p:nvPr/>
        </p:nvSpPr>
        <p:spPr>
          <a:xfrm>
            <a:off x="9144000" y="4409803"/>
            <a:ext cx="2029147" cy="349250"/>
          </a:xfrm>
          <a:prstGeom prst="rect">
            <a:avLst/>
          </a:prstGeom>
        </p:spPr>
        <p:txBody>
          <a:bodyPr lIns="0" tIns="0" rIns="0" bIns="0" rtlCol="0" anchor="t">
            <a:spAutoFit/>
          </a:bodyPr>
          <a:lstStyle/>
          <a:p>
            <a:pPr>
              <a:lnSpc>
                <a:spcPts val="2800"/>
              </a:lnSpc>
            </a:pPr>
            <a:r>
              <a:rPr lang="en-US" sz="2000">
                <a:solidFill>
                  <a:srgbClr val="504C44"/>
                </a:solidFill>
                <a:latin typeface="Inter Bold"/>
              </a:rPr>
              <a:t>TEKNİK 4</a:t>
            </a:r>
          </a:p>
        </p:txBody>
      </p:sp>
      <p:sp>
        <p:nvSpPr>
          <p:cNvPr id="8" name="TextBox 8"/>
          <p:cNvSpPr txBox="1"/>
          <p:nvPr/>
        </p:nvSpPr>
        <p:spPr>
          <a:xfrm>
            <a:off x="745280" y="1073452"/>
            <a:ext cx="6747921" cy="2223135"/>
          </a:xfrm>
          <a:prstGeom prst="rect">
            <a:avLst/>
          </a:prstGeom>
        </p:spPr>
        <p:txBody>
          <a:bodyPr lIns="0" tIns="0" rIns="0" bIns="0" rtlCol="0" anchor="t">
            <a:spAutoFit/>
          </a:bodyPr>
          <a:lstStyle/>
          <a:p>
            <a:pPr>
              <a:lnSpc>
                <a:spcPts val="2940"/>
              </a:lnSpc>
            </a:pPr>
            <a:endParaRPr/>
          </a:p>
          <a:p>
            <a:pPr>
              <a:lnSpc>
                <a:spcPts val="2940"/>
              </a:lnSpc>
            </a:pPr>
            <a:r>
              <a:rPr lang="en-US" sz="2100">
                <a:solidFill>
                  <a:srgbClr val="504C44"/>
                </a:solidFill>
                <a:latin typeface="Inter"/>
              </a:rPr>
              <a:t>  Kendinize sırasıyla </a:t>
            </a:r>
          </a:p>
          <a:p>
            <a:pPr>
              <a:lnSpc>
                <a:spcPts val="2940"/>
              </a:lnSpc>
            </a:pPr>
            <a:r>
              <a:rPr lang="en-US" sz="2100">
                <a:solidFill>
                  <a:srgbClr val="504C44"/>
                </a:solidFill>
                <a:latin typeface="Inter"/>
              </a:rPr>
              <a:t>“Ne hissediyorum?” </a:t>
            </a:r>
          </a:p>
          <a:p>
            <a:pPr>
              <a:lnSpc>
                <a:spcPts val="2940"/>
              </a:lnSpc>
            </a:pPr>
            <a:r>
              <a:rPr lang="en-US" sz="2100">
                <a:solidFill>
                  <a:srgbClr val="504C44"/>
                </a:solidFill>
                <a:latin typeface="Inter"/>
              </a:rPr>
              <a:t>“Ne oldu da bu duyguyu hissediyorum?”</a:t>
            </a:r>
          </a:p>
          <a:p>
            <a:pPr>
              <a:lnSpc>
                <a:spcPts val="2940"/>
              </a:lnSpc>
            </a:pPr>
            <a:r>
              <a:rPr lang="en-US" sz="2100">
                <a:solidFill>
                  <a:srgbClr val="504C44"/>
                </a:solidFill>
                <a:latin typeface="Inter"/>
              </a:rPr>
              <a:t>“Bu durumda ne yapabilirim?” sorularını sorun. </a:t>
            </a:r>
          </a:p>
          <a:p>
            <a:pPr>
              <a:lnSpc>
                <a:spcPts val="2940"/>
              </a:lnSpc>
            </a:pPr>
            <a:endParaRPr lang="en-US" sz="2100">
              <a:solidFill>
                <a:srgbClr val="504C44"/>
              </a:solidFill>
              <a:latin typeface="Inter"/>
            </a:endParaRPr>
          </a:p>
        </p:txBody>
      </p:sp>
      <p:sp>
        <p:nvSpPr>
          <p:cNvPr id="9" name="TextBox 9"/>
          <p:cNvSpPr txBox="1"/>
          <p:nvPr/>
        </p:nvSpPr>
        <p:spPr>
          <a:xfrm>
            <a:off x="1075521" y="830263"/>
            <a:ext cx="2029147" cy="349250"/>
          </a:xfrm>
          <a:prstGeom prst="rect">
            <a:avLst/>
          </a:prstGeom>
        </p:spPr>
        <p:txBody>
          <a:bodyPr lIns="0" tIns="0" rIns="0" bIns="0" rtlCol="0" anchor="t">
            <a:spAutoFit/>
          </a:bodyPr>
          <a:lstStyle/>
          <a:p>
            <a:pPr>
              <a:lnSpc>
                <a:spcPts val="2800"/>
              </a:lnSpc>
            </a:pPr>
            <a:r>
              <a:rPr lang="en-US" sz="2000">
                <a:solidFill>
                  <a:srgbClr val="504C44"/>
                </a:solidFill>
                <a:latin typeface="Inter Bold"/>
              </a:rPr>
              <a:t>TEKNİK 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extBox 2"/>
          <p:cNvSpPr txBox="1"/>
          <p:nvPr/>
        </p:nvSpPr>
        <p:spPr>
          <a:xfrm>
            <a:off x="745280" y="5095875"/>
            <a:ext cx="6747921" cy="4080510"/>
          </a:xfrm>
          <a:prstGeom prst="rect">
            <a:avLst/>
          </a:prstGeom>
        </p:spPr>
        <p:txBody>
          <a:bodyPr lIns="0" tIns="0" rIns="0" bIns="0" rtlCol="0" anchor="t">
            <a:spAutoFit/>
          </a:bodyPr>
          <a:lstStyle/>
          <a:p>
            <a:pPr>
              <a:lnSpc>
                <a:spcPts val="2940"/>
              </a:lnSpc>
            </a:pPr>
            <a:r>
              <a:rPr lang="en-US" sz="2100">
                <a:solidFill>
                  <a:srgbClr val="504C44"/>
                </a:solidFill>
                <a:latin typeface="Inter"/>
              </a:rPr>
              <a:t>Sosyalleşmek koruyucu bir faktördür. İnsanlarla vakit geçirin, yalnız kaldığınız zamanı azaltın. Ancak kaygıyı pekiştiren kişilerle ilişkimize mesafe koymaya çalışın.. </a:t>
            </a:r>
          </a:p>
          <a:p>
            <a:pPr>
              <a:lnSpc>
                <a:spcPts val="2940"/>
              </a:lnSpc>
            </a:pPr>
            <a:r>
              <a:rPr lang="en-US" sz="2100">
                <a:solidFill>
                  <a:srgbClr val="504C44"/>
                </a:solidFill>
                <a:latin typeface="Inter"/>
              </a:rPr>
              <a:t> Sosyal çevrenizin zihninizi okuduğunu varsaymayın. sizin ne düşündüğünüzü, ne hissettiğinizi ya da neye ihtiyacınız olduğunu, taleplerinizi tahmin etmesini beklemeyin . Açıkça söyleyin. Kaygılarımızı ve diğer tüm duygularımızı yakınlarımızla paylaşarak rahatlayın .</a:t>
            </a:r>
          </a:p>
          <a:p>
            <a:pPr>
              <a:lnSpc>
                <a:spcPts val="2940"/>
              </a:lnSpc>
            </a:pPr>
            <a:endParaRPr lang="en-US" sz="2100">
              <a:solidFill>
                <a:srgbClr val="504C44"/>
              </a:solidFill>
              <a:latin typeface="Inter"/>
            </a:endParaRPr>
          </a:p>
          <a:p>
            <a:pPr>
              <a:lnSpc>
                <a:spcPts val="2940"/>
              </a:lnSpc>
            </a:pPr>
            <a:endParaRPr lang="en-US" sz="2100">
              <a:solidFill>
                <a:srgbClr val="504C44"/>
              </a:solidFill>
              <a:latin typeface="Inter"/>
            </a:endParaRPr>
          </a:p>
        </p:txBody>
      </p:sp>
      <p:sp>
        <p:nvSpPr>
          <p:cNvPr id="3" name="TextBox 3"/>
          <p:cNvSpPr txBox="1"/>
          <p:nvPr/>
        </p:nvSpPr>
        <p:spPr>
          <a:xfrm>
            <a:off x="745280" y="4560616"/>
            <a:ext cx="2029147" cy="349250"/>
          </a:xfrm>
          <a:prstGeom prst="rect">
            <a:avLst/>
          </a:prstGeom>
        </p:spPr>
        <p:txBody>
          <a:bodyPr lIns="0" tIns="0" rIns="0" bIns="0" rtlCol="0" anchor="t">
            <a:spAutoFit/>
          </a:bodyPr>
          <a:lstStyle/>
          <a:p>
            <a:pPr>
              <a:lnSpc>
                <a:spcPts val="2800"/>
              </a:lnSpc>
            </a:pPr>
            <a:r>
              <a:rPr lang="en-US" sz="2000">
                <a:solidFill>
                  <a:srgbClr val="504C44"/>
                </a:solidFill>
                <a:latin typeface="Inter Bold"/>
              </a:rPr>
              <a:t>TEKNİK 6</a:t>
            </a:r>
          </a:p>
        </p:txBody>
      </p:sp>
      <p:sp>
        <p:nvSpPr>
          <p:cNvPr id="4" name="TextBox 4"/>
          <p:cNvSpPr txBox="1"/>
          <p:nvPr/>
        </p:nvSpPr>
        <p:spPr>
          <a:xfrm>
            <a:off x="9144000" y="1396776"/>
            <a:ext cx="6970568" cy="3446111"/>
          </a:xfrm>
          <a:prstGeom prst="rect">
            <a:avLst/>
          </a:prstGeom>
        </p:spPr>
        <p:txBody>
          <a:bodyPr lIns="0" tIns="0" rIns="0" bIns="0" rtlCol="0" anchor="t">
            <a:spAutoFit/>
          </a:bodyPr>
          <a:lstStyle/>
          <a:p>
            <a:pPr>
              <a:lnSpc>
                <a:spcPts val="3037"/>
              </a:lnSpc>
            </a:pPr>
            <a:r>
              <a:rPr lang="en-US" sz="2169">
                <a:solidFill>
                  <a:srgbClr val="504C44"/>
                </a:solidFill>
                <a:latin typeface="Inter"/>
              </a:rPr>
              <a:t>Hayata dair yeni, olumlu ve geniş bir perspektif oluşturun. </a:t>
            </a:r>
          </a:p>
          <a:p>
            <a:pPr>
              <a:lnSpc>
                <a:spcPts val="3037"/>
              </a:lnSpc>
            </a:pPr>
            <a:r>
              <a:rPr lang="en-US" sz="2169">
                <a:solidFill>
                  <a:srgbClr val="504C44"/>
                </a:solidFill>
                <a:latin typeface="Inter"/>
              </a:rPr>
              <a:t> Olumlu, stresli ve travmatik durumların sizi ele geçirmesine izin vermeyin. </a:t>
            </a:r>
          </a:p>
          <a:p>
            <a:pPr>
              <a:lnSpc>
                <a:spcPts val="3037"/>
              </a:lnSpc>
            </a:pPr>
            <a:r>
              <a:rPr lang="en-US" sz="2169">
                <a:solidFill>
                  <a:srgbClr val="504C44"/>
                </a:solidFill>
                <a:latin typeface="Inter"/>
              </a:rPr>
              <a:t> Akılcı olmayan düşüncelerden uzaklaşarak akılcı düşünmeye çalışın. Kabullenme sürecinizi devreye sokun.</a:t>
            </a:r>
          </a:p>
          <a:p>
            <a:pPr>
              <a:lnSpc>
                <a:spcPts val="3037"/>
              </a:lnSpc>
            </a:pPr>
            <a:r>
              <a:rPr lang="en-US" sz="2169">
                <a:solidFill>
                  <a:srgbClr val="504C44"/>
                </a:solidFill>
                <a:latin typeface="Inter"/>
              </a:rPr>
              <a:t> Hayatınızda hala iyi olan şeylere odaklanın. </a:t>
            </a:r>
          </a:p>
          <a:p>
            <a:pPr>
              <a:lnSpc>
                <a:spcPts val="3037"/>
              </a:lnSpc>
            </a:pPr>
            <a:endParaRPr lang="en-US" sz="2169">
              <a:solidFill>
                <a:srgbClr val="504C44"/>
              </a:solidFill>
              <a:latin typeface="Inter"/>
            </a:endParaRPr>
          </a:p>
        </p:txBody>
      </p:sp>
      <p:sp>
        <p:nvSpPr>
          <p:cNvPr id="5" name="TextBox 5"/>
          <p:cNvSpPr txBox="1"/>
          <p:nvPr/>
        </p:nvSpPr>
        <p:spPr>
          <a:xfrm>
            <a:off x="9366647" y="830263"/>
            <a:ext cx="2029147" cy="349250"/>
          </a:xfrm>
          <a:prstGeom prst="rect">
            <a:avLst/>
          </a:prstGeom>
        </p:spPr>
        <p:txBody>
          <a:bodyPr lIns="0" tIns="0" rIns="0" bIns="0" rtlCol="0" anchor="t">
            <a:spAutoFit/>
          </a:bodyPr>
          <a:lstStyle/>
          <a:p>
            <a:pPr>
              <a:lnSpc>
                <a:spcPts val="2800"/>
              </a:lnSpc>
            </a:pPr>
            <a:r>
              <a:rPr lang="en-US" sz="2000">
                <a:solidFill>
                  <a:srgbClr val="504C44"/>
                </a:solidFill>
                <a:latin typeface="Inter Bold"/>
              </a:rPr>
              <a:t>TEKNİK 7</a:t>
            </a:r>
          </a:p>
        </p:txBody>
      </p:sp>
      <p:sp>
        <p:nvSpPr>
          <p:cNvPr id="6" name="TextBox 6"/>
          <p:cNvSpPr txBox="1"/>
          <p:nvPr/>
        </p:nvSpPr>
        <p:spPr>
          <a:xfrm>
            <a:off x="9144000" y="5562726"/>
            <a:ext cx="6747921" cy="3337560"/>
          </a:xfrm>
          <a:prstGeom prst="rect">
            <a:avLst/>
          </a:prstGeom>
        </p:spPr>
        <p:txBody>
          <a:bodyPr lIns="0" tIns="0" rIns="0" bIns="0" rtlCol="0" anchor="t">
            <a:spAutoFit/>
          </a:bodyPr>
          <a:lstStyle/>
          <a:p>
            <a:pPr>
              <a:lnSpc>
                <a:spcPts val="2940"/>
              </a:lnSpc>
            </a:pPr>
            <a:r>
              <a:rPr lang="en-US" sz="2100">
                <a:solidFill>
                  <a:srgbClr val="504C44"/>
                </a:solidFill>
                <a:latin typeface="Inter"/>
              </a:rPr>
              <a:t>Psikolojik sağlamlığı destekleyen rutinleriniz olsun. Keyif verecek etkinlik ve hobilere yönelmeyi seçin.</a:t>
            </a:r>
          </a:p>
          <a:p>
            <a:pPr>
              <a:lnSpc>
                <a:spcPts val="2940"/>
              </a:lnSpc>
            </a:pPr>
            <a:r>
              <a:rPr lang="en-US" sz="2100">
                <a:solidFill>
                  <a:srgbClr val="504C44"/>
                </a:solidFill>
                <a:latin typeface="Inter"/>
              </a:rPr>
              <a:t> Size iyi gelen kişileri, kitapları, şarkıları ve filmleri yakınlarınızda bulundurun. </a:t>
            </a:r>
          </a:p>
          <a:p>
            <a:pPr>
              <a:lnSpc>
                <a:spcPts val="2940"/>
              </a:lnSpc>
            </a:pPr>
            <a:r>
              <a:rPr lang="en-US" sz="2100">
                <a:solidFill>
                  <a:srgbClr val="504C44"/>
                </a:solidFill>
                <a:latin typeface="Inter"/>
              </a:rPr>
              <a:t> Bunları rutinleriniz haline getirin ve bu rutinlerin size umut, iyimserlik ve yaşam becerisi sağlıyor olduğuna dikkat edin. </a:t>
            </a:r>
          </a:p>
          <a:p>
            <a:pPr>
              <a:lnSpc>
                <a:spcPts val="2940"/>
              </a:lnSpc>
            </a:pPr>
            <a:endParaRPr lang="en-US" sz="2100">
              <a:solidFill>
                <a:srgbClr val="504C44"/>
              </a:solidFill>
              <a:latin typeface="Inter"/>
            </a:endParaRPr>
          </a:p>
          <a:p>
            <a:pPr>
              <a:lnSpc>
                <a:spcPts val="2940"/>
              </a:lnSpc>
            </a:pPr>
            <a:endParaRPr lang="en-US" sz="2100">
              <a:solidFill>
                <a:srgbClr val="504C44"/>
              </a:solidFill>
              <a:latin typeface="Inter"/>
            </a:endParaRPr>
          </a:p>
        </p:txBody>
      </p:sp>
      <p:sp>
        <p:nvSpPr>
          <p:cNvPr id="7" name="TextBox 7"/>
          <p:cNvSpPr txBox="1"/>
          <p:nvPr/>
        </p:nvSpPr>
        <p:spPr>
          <a:xfrm>
            <a:off x="9366647" y="4945063"/>
            <a:ext cx="2029147" cy="349250"/>
          </a:xfrm>
          <a:prstGeom prst="rect">
            <a:avLst/>
          </a:prstGeom>
        </p:spPr>
        <p:txBody>
          <a:bodyPr lIns="0" tIns="0" rIns="0" bIns="0" rtlCol="0" anchor="t">
            <a:spAutoFit/>
          </a:bodyPr>
          <a:lstStyle/>
          <a:p>
            <a:pPr>
              <a:lnSpc>
                <a:spcPts val="2800"/>
              </a:lnSpc>
            </a:pPr>
            <a:r>
              <a:rPr lang="en-US" sz="2000">
                <a:solidFill>
                  <a:srgbClr val="504C44"/>
                </a:solidFill>
                <a:latin typeface="Inter Bold"/>
              </a:rPr>
              <a:t>TEKNİK 8</a:t>
            </a:r>
          </a:p>
        </p:txBody>
      </p:sp>
      <p:sp>
        <p:nvSpPr>
          <p:cNvPr id="8" name="TextBox 8"/>
          <p:cNvSpPr txBox="1"/>
          <p:nvPr/>
        </p:nvSpPr>
        <p:spPr>
          <a:xfrm>
            <a:off x="745280" y="1073452"/>
            <a:ext cx="6747921" cy="3709035"/>
          </a:xfrm>
          <a:prstGeom prst="rect">
            <a:avLst/>
          </a:prstGeom>
        </p:spPr>
        <p:txBody>
          <a:bodyPr lIns="0" tIns="0" rIns="0" bIns="0" rtlCol="0" anchor="t">
            <a:spAutoFit/>
          </a:bodyPr>
          <a:lstStyle/>
          <a:p>
            <a:pPr>
              <a:lnSpc>
                <a:spcPts val="2940"/>
              </a:lnSpc>
            </a:pPr>
            <a:endParaRPr/>
          </a:p>
          <a:p>
            <a:pPr>
              <a:lnSpc>
                <a:spcPts val="2940"/>
              </a:lnSpc>
            </a:pPr>
            <a:r>
              <a:rPr lang="en-US" sz="2100">
                <a:solidFill>
                  <a:srgbClr val="504C44"/>
                </a:solidFill>
                <a:latin typeface="Inter"/>
              </a:rPr>
              <a:t>Yakınlarınıza “psikolojik sağlamlık” tan bahsedin. Yakınlarınızın koruyucu faktörlerini bulmalarına yardımcı olun. </a:t>
            </a:r>
          </a:p>
          <a:p>
            <a:pPr>
              <a:lnSpc>
                <a:spcPts val="2940"/>
              </a:lnSpc>
            </a:pPr>
            <a:r>
              <a:rPr lang="en-US" sz="2100">
                <a:solidFill>
                  <a:srgbClr val="504C44"/>
                </a:solidFill>
                <a:latin typeface="Inter"/>
              </a:rPr>
              <a:t> Aynı zamanda aktif baş etme becerileri olan mizah, iletişim becerileri, atılganlık, duygu düzenleme, eleştirel düşünme stratejileri gibi beceriler sizin ve yakınlarınızın hayatlarında olsun.</a:t>
            </a:r>
          </a:p>
          <a:p>
            <a:pPr>
              <a:lnSpc>
                <a:spcPts val="2940"/>
              </a:lnSpc>
            </a:pPr>
            <a:endParaRPr lang="en-US" sz="2100">
              <a:solidFill>
                <a:srgbClr val="504C44"/>
              </a:solidFill>
              <a:latin typeface="Inter"/>
            </a:endParaRPr>
          </a:p>
          <a:p>
            <a:pPr>
              <a:lnSpc>
                <a:spcPts val="2940"/>
              </a:lnSpc>
            </a:pPr>
            <a:endParaRPr lang="en-US" sz="2100">
              <a:solidFill>
                <a:srgbClr val="504C44"/>
              </a:solidFill>
              <a:latin typeface="Inter"/>
            </a:endParaRPr>
          </a:p>
        </p:txBody>
      </p:sp>
      <p:sp>
        <p:nvSpPr>
          <p:cNvPr id="9" name="TextBox 9"/>
          <p:cNvSpPr txBox="1"/>
          <p:nvPr/>
        </p:nvSpPr>
        <p:spPr>
          <a:xfrm>
            <a:off x="1075521" y="830263"/>
            <a:ext cx="2029147" cy="349250"/>
          </a:xfrm>
          <a:prstGeom prst="rect">
            <a:avLst/>
          </a:prstGeom>
        </p:spPr>
        <p:txBody>
          <a:bodyPr lIns="0" tIns="0" rIns="0" bIns="0" rtlCol="0" anchor="t">
            <a:spAutoFit/>
          </a:bodyPr>
          <a:lstStyle/>
          <a:p>
            <a:pPr>
              <a:lnSpc>
                <a:spcPts val="2800"/>
              </a:lnSpc>
            </a:pPr>
            <a:r>
              <a:rPr lang="en-US" sz="2000">
                <a:solidFill>
                  <a:srgbClr val="504C44"/>
                </a:solidFill>
                <a:latin typeface="Inter Bold"/>
              </a:rPr>
              <a:t>TEKNİK 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6056451" y="519638"/>
            <a:ext cx="5050824" cy="3641646"/>
            <a:chOff x="0" y="0"/>
            <a:chExt cx="6734432" cy="4855528"/>
          </a:xfrm>
        </p:grpSpPr>
        <p:pic>
          <p:nvPicPr>
            <p:cNvPr id="3" name="Picture 3"/>
            <p:cNvPicPr>
              <a:picLocks noChangeAspect="1"/>
            </p:cNvPicPr>
            <p:nvPr/>
          </p:nvPicPr>
          <p:blipFill>
            <a:blip r:embed="rId2"/>
            <a:srcRect l="3796" r="3796"/>
            <a:stretch>
              <a:fillRect/>
            </a:stretch>
          </p:blipFill>
          <p:spPr>
            <a:xfrm>
              <a:off x="0" y="0"/>
              <a:ext cx="6734432" cy="4855528"/>
            </a:xfrm>
            <a:prstGeom prst="rect">
              <a:avLst/>
            </a:prstGeom>
          </p:spPr>
        </p:pic>
      </p:grpSp>
      <p:sp>
        <p:nvSpPr>
          <p:cNvPr id="4" name="TextBox 4"/>
          <p:cNvSpPr txBox="1"/>
          <p:nvPr/>
        </p:nvSpPr>
        <p:spPr>
          <a:xfrm>
            <a:off x="5597504" y="5070138"/>
            <a:ext cx="6593314" cy="4188162"/>
          </a:xfrm>
          <a:prstGeom prst="rect">
            <a:avLst/>
          </a:prstGeom>
        </p:spPr>
        <p:txBody>
          <a:bodyPr lIns="0" tIns="0" rIns="0" bIns="0" rtlCol="0" anchor="t">
            <a:spAutoFit/>
          </a:bodyPr>
          <a:lstStyle/>
          <a:p>
            <a:pPr algn="ctr">
              <a:lnSpc>
                <a:spcPts val="3306"/>
              </a:lnSpc>
            </a:pPr>
            <a:r>
              <a:rPr lang="en-US" sz="2361" spc="472" dirty="0">
                <a:solidFill>
                  <a:srgbClr val="504C44"/>
                </a:solidFill>
                <a:latin typeface="Inter"/>
              </a:rPr>
              <a:t>EĞER TÜM BU TEKNIKLERE RAĞMEN HALA HAYATINIZDAKI OLUMSUZLUKLARA ODAKLANIP GÜÇLÜ YÖNLERINIZI GÖREMIYORSANIZ YANI PSIKOLOJIK SAĞLAMLIĞINIZI SAĞLAYAMIYORSANIZ PROFESYONEL DESTEK ALIN.</a:t>
            </a:r>
          </a:p>
          <a:p>
            <a:pPr algn="ctr">
              <a:lnSpc>
                <a:spcPts val="3306"/>
              </a:lnSpc>
            </a:pPr>
            <a:endParaRPr lang="en-US" sz="2361" spc="472" dirty="0">
              <a:solidFill>
                <a:srgbClr val="504C44"/>
              </a:solidFill>
              <a:latin typeface="Inter"/>
            </a:endParaRPr>
          </a:p>
          <a:p>
            <a:pPr algn="ctr">
              <a:lnSpc>
                <a:spcPts val="3306"/>
              </a:lnSpc>
            </a:pPr>
            <a:endParaRPr lang="en-US" sz="2361" spc="472" dirty="0">
              <a:solidFill>
                <a:srgbClr val="504C44"/>
              </a:solidFill>
              <a:latin typeface="Inte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extBox 2"/>
          <p:cNvSpPr txBox="1"/>
          <p:nvPr/>
        </p:nvSpPr>
        <p:spPr>
          <a:xfrm>
            <a:off x="3007446" y="3990569"/>
            <a:ext cx="12073083" cy="3237866"/>
          </a:xfrm>
          <a:prstGeom prst="rect">
            <a:avLst/>
          </a:prstGeom>
        </p:spPr>
        <p:txBody>
          <a:bodyPr lIns="0" tIns="0" rIns="0" bIns="0" rtlCol="0" anchor="t">
            <a:spAutoFit/>
          </a:bodyPr>
          <a:lstStyle/>
          <a:p>
            <a:pPr algn="ctr">
              <a:lnSpc>
                <a:spcPts val="4059"/>
              </a:lnSpc>
            </a:pPr>
            <a:r>
              <a:rPr lang="en-US" sz="2899">
                <a:solidFill>
                  <a:srgbClr val="504C44"/>
                </a:solidFill>
                <a:latin typeface="Inter"/>
              </a:rPr>
              <a:t>İnsan çok güçlü bir varlıktır ve hayatta kalma güdüsü, mücadele etme, ve adapte olma yetisi çok güçlüdür. Umutsuzluğa kapıldığımızda bir bakmak, gücümüzü yeniden toplamamıza ve inancımızı tazelememize yardımcı olacaktır. Hayat kendine her zaman bir yol bulacaktır.</a:t>
            </a:r>
          </a:p>
          <a:p>
            <a:pPr algn="ctr">
              <a:lnSpc>
                <a:spcPts val="5459"/>
              </a:lnSpc>
            </a:pPr>
            <a:endParaRPr lang="en-US" sz="2899">
              <a:solidFill>
                <a:srgbClr val="504C44"/>
              </a:solidFill>
              <a:latin typeface="Inter"/>
            </a:endParaRPr>
          </a:p>
        </p:txBody>
      </p:sp>
      <p:sp>
        <p:nvSpPr>
          <p:cNvPr id="3" name="TextBox 3"/>
          <p:cNvSpPr txBox="1"/>
          <p:nvPr/>
        </p:nvSpPr>
        <p:spPr>
          <a:xfrm>
            <a:off x="4421981" y="2163050"/>
            <a:ext cx="9244012" cy="669925"/>
          </a:xfrm>
          <a:prstGeom prst="rect">
            <a:avLst/>
          </a:prstGeom>
        </p:spPr>
        <p:txBody>
          <a:bodyPr lIns="0" tIns="0" rIns="0" bIns="0" rtlCol="0" anchor="t">
            <a:spAutoFit/>
          </a:bodyPr>
          <a:lstStyle/>
          <a:p>
            <a:pPr algn="ctr">
              <a:lnSpc>
                <a:spcPts val="5599"/>
              </a:lnSpc>
            </a:pPr>
            <a:r>
              <a:rPr lang="en-US" sz="3999" spc="799">
                <a:solidFill>
                  <a:srgbClr val="504C44"/>
                </a:solidFill>
                <a:latin typeface="Baskerville Display PT"/>
              </a:rPr>
              <a:t>UNUTMAYIN Kİ...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2289861" y="1028700"/>
            <a:ext cx="11397298" cy="8229600"/>
            <a:chOff x="0" y="0"/>
            <a:chExt cx="3001758" cy="2167467"/>
          </a:xfrm>
        </p:grpSpPr>
        <p:sp>
          <p:nvSpPr>
            <p:cNvPr id="3" name="Freeform 3"/>
            <p:cNvSpPr/>
            <p:nvPr/>
          </p:nvSpPr>
          <p:spPr>
            <a:xfrm>
              <a:off x="0" y="0"/>
              <a:ext cx="3001757" cy="2167467"/>
            </a:xfrm>
            <a:custGeom>
              <a:avLst/>
              <a:gdLst/>
              <a:ahLst/>
              <a:cxnLst/>
              <a:rect l="l" t="t" r="r" b="b"/>
              <a:pathLst>
                <a:path w="3001757" h="2167467">
                  <a:moveTo>
                    <a:pt x="0" y="0"/>
                  </a:moveTo>
                  <a:lnTo>
                    <a:pt x="3001757" y="0"/>
                  </a:lnTo>
                  <a:lnTo>
                    <a:pt x="3001757" y="2167467"/>
                  </a:lnTo>
                  <a:lnTo>
                    <a:pt x="0" y="2167467"/>
                  </a:lnTo>
                  <a:close/>
                </a:path>
              </a:pathLst>
            </a:custGeom>
            <a:solidFill>
              <a:srgbClr val="F1EDE9"/>
            </a:solidFill>
          </p:spPr>
        </p:sp>
        <p:sp>
          <p:nvSpPr>
            <p:cNvPr id="4" name="TextBox 4"/>
            <p:cNvSpPr txBox="1"/>
            <p:nvPr/>
          </p:nvSpPr>
          <p:spPr>
            <a:xfrm>
              <a:off x="0" y="-47625"/>
              <a:ext cx="3001758" cy="2215092"/>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1376181" y="3223716"/>
            <a:ext cx="4621958" cy="3839568"/>
            <a:chOff x="0" y="0"/>
            <a:chExt cx="6162611" cy="5119424"/>
          </a:xfrm>
        </p:grpSpPr>
        <p:pic>
          <p:nvPicPr>
            <p:cNvPr id="6" name="Picture 6"/>
            <p:cNvPicPr>
              <a:picLocks noChangeAspect="1"/>
            </p:cNvPicPr>
            <p:nvPr/>
          </p:nvPicPr>
          <p:blipFill>
            <a:blip r:embed="rId2"/>
            <a:srcRect l="9899" r="9899"/>
            <a:stretch>
              <a:fillRect/>
            </a:stretch>
          </p:blipFill>
          <p:spPr>
            <a:xfrm>
              <a:off x="0" y="0"/>
              <a:ext cx="6162611" cy="5119424"/>
            </a:xfrm>
            <a:prstGeom prst="rect">
              <a:avLst/>
            </a:prstGeom>
          </p:spPr>
        </p:pic>
      </p:grpSp>
      <p:sp>
        <p:nvSpPr>
          <p:cNvPr id="7" name="TextBox 7"/>
          <p:cNvSpPr txBox="1"/>
          <p:nvPr/>
        </p:nvSpPr>
        <p:spPr>
          <a:xfrm>
            <a:off x="3251785" y="1614400"/>
            <a:ext cx="5343175" cy="2079625"/>
          </a:xfrm>
          <a:prstGeom prst="rect">
            <a:avLst/>
          </a:prstGeom>
        </p:spPr>
        <p:txBody>
          <a:bodyPr lIns="0" tIns="0" rIns="0" bIns="0" rtlCol="0" anchor="t">
            <a:spAutoFit/>
          </a:bodyPr>
          <a:lstStyle/>
          <a:p>
            <a:pPr>
              <a:lnSpc>
                <a:spcPts val="5599"/>
              </a:lnSpc>
            </a:pPr>
            <a:r>
              <a:rPr lang="en-US" sz="3999" spc="799">
                <a:solidFill>
                  <a:srgbClr val="504C44"/>
                </a:solidFill>
                <a:latin typeface="Baskerville Display PT"/>
              </a:rPr>
              <a:t>PSİKOLOJİK SAĞLAMLILIK NEDİR?</a:t>
            </a:r>
          </a:p>
        </p:txBody>
      </p:sp>
      <p:sp>
        <p:nvSpPr>
          <p:cNvPr id="8" name="TextBox 8"/>
          <p:cNvSpPr txBox="1"/>
          <p:nvPr/>
        </p:nvSpPr>
        <p:spPr>
          <a:xfrm>
            <a:off x="3055550" y="4411460"/>
            <a:ext cx="7469317" cy="3673475"/>
          </a:xfrm>
          <a:prstGeom prst="rect">
            <a:avLst/>
          </a:prstGeom>
        </p:spPr>
        <p:txBody>
          <a:bodyPr lIns="0" tIns="0" rIns="0" bIns="0" rtlCol="0" anchor="t">
            <a:spAutoFit/>
          </a:bodyPr>
          <a:lstStyle/>
          <a:p>
            <a:pPr>
              <a:lnSpc>
                <a:spcPts val="2800"/>
              </a:lnSpc>
            </a:pPr>
            <a:r>
              <a:rPr lang="en-US" sz="2000">
                <a:solidFill>
                  <a:srgbClr val="693F24"/>
                </a:solidFill>
                <a:latin typeface="Inter Bold"/>
              </a:rPr>
              <a:t>Psikolojik sağlamlık,</a:t>
            </a:r>
            <a:r>
              <a:rPr lang="en-US" sz="2000">
                <a:solidFill>
                  <a:srgbClr val="504C44"/>
                </a:solidFill>
                <a:latin typeface="Inter"/>
              </a:rPr>
              <a:t> zor koşullara karşın kişinin bu olumsuz koşulların üstesinden başarıyla gelebilme ve uyum sağlayabilme yeteneği anlamına gelmektedir. </a:t>
            </a:r>
          </a:p>
          <a:p>
            <a:pPr>
              <a:lnSpc>
                <a:spcPts val="2800"/>
              </a:lnSpc>
            </a:pPr>
            <a:endParaRPr lang="en-US" sz="2000">
              <a:solidFill>
                <a:srgbClr val="504C44"/>
              </a:solidFill>
              <a:latin typeface="Inter"/>
            </a:endParaRPr>
          </a:p>
          <a:p>
            <a:pPr>
              <a:lnSpc>
                <a:spcPts val="3079"/>
              </a:lnSpc>
            </a:pPr>
            <a:r>
              <a:rPr lang="en-US" sz="2199">
                <a:solidFill>
                  <a:srgbClr val="504C44"/>
                </a:solidFill>
                <a:latin typeface="Inter"/>
              </a:rPr>
              <a:t>•Psikolojik sağlamlığı </a:t>
            </a:r>
            <a:r>
              <a:rPr lang="en-US" sz="2199">
                <a:solidFill>
                  <a:srgbClr val="693F24"/>
                </a:solidFill>
                <a:latin typeface="Inter Bold"/>
              </a:rPr>
              <a:t>yüksek bireyler </a:t>
            </a:r>
            <a:r>
              <a:rPr lang="en-US" sz="2199">
                <a:solidFill>
                  <a:srgbClr val="504C44"/>
                </a:solidFill>
                <a:latin typeface="Inter"/>
              </a:rPr>
              <a:t>olumsuz yaşam olaylarından , travmalardan öğrenerek ve gelişerek çıkabilirler. Ayrıca bireyin psikolojik sağlamlığı genetik, kültürel ve yaşantısal faktörlerden fazlasıyla etkilenebilir</a:t>
            </a:r>
          </a:p>
          <a:p>
            <a:pPr>
              <a:lnSpc>
                <a:spcPts val="2800"/>
              </a:lnSpc>
            </a:pPr>
            <a:endParaRPr lang="en-US" sz="2199">
              <a:solidFill>
                <a:srgbClr val="504C44"/>
              </a:solidFill>
              <a:latin typeface="Inter"/>
            </a:endParaRPr>
          </a:p>
          <a:p>
            <a:pPr>
              <a:lnSpc>
                <a:spcPts val="2800"/>
              </a:lnSpc>
            </a:pPr>
            <a:endParaRPr lang="en-US" sz="2199">
              <a:solidFill>
                <a:srgbClr val="504C44"/>
              </a:solidFill>
              <a:latin typeface="Int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extBox 2"/>
          <p:cNvSpPr txBox="1"/>
          <p:nvPr/>
        </p:nvSpPr>
        <p:spPr>
          <a:xfrm>
            <a:off x="1030939" y="1093913"/>
            <a:ext cx="8463480" cy="2079625"/>
          </a:xfrm>
          <a:prstGeom prst="rect">
            <a:avLst/>
          </a:prstGeom>
        </p:spPr>
        <p:txBody>
          <a:bodyPr lIns="0" tIns="0" rIns="0" bIns="0" rtlCol="0" anchor="t">
            <a:spAutoFit/>
          </a:bodyPr>
          <a:lstStyle/>
          <a:p>
            <a:pPr>
              <a:lnSpc>
                <a:spcPts val="5599"/>
              </a:lnSpc>
            </a:pPr>
            <a:r>
              <a:rPr lang="en-US" sz="3999" spc="799">
                <a:solidFill>
                  <a:srgbClr val="504C44"/>
                </a:solidFill>
                <a:latin typeface="Baskerville Display PT"/>
              </a:rPr>
              <a:t>PSIKOLOJIK OLARAK SAĞLAM BIREY KIMDIR? </a:t>
            </a:r>
          </a:p>
          <a:p>
            <a:pPr>
              <a:lnSpc>
                <a:spcPts val="5599"/>
              </a:lnSpc>
            </a:pPr>
            <a:endParaRPr lang="en-US" sz="3999" spc="799">
              <a:solidFill>
                <a:srgbClr val="504C44"/>
              </a:solidFill>
              <a:latin typeface="Baskerville Display PT"/>
            </a:endParaRPr>
          </a:p>
        </p:txBody>
      </p:sp>
      <p:sp>
        <p:nvSpPr>
          <p:cNvPr id="3" name="TextBox 3"/>
          <p:cNvSpPr txBox="1"/>
          <p:nvPr/>
        </p:nvSpPr>
        <p:spPr>
          <a:xfrm>
            <a:off x="640414" y="3029812"/>
            <a:ext cx="10794091" cy="2698115"/>
          </a:xfrm>
          <a:prstGeom prst="rect">
            <a:avLst/>
          </a:prstGeom>
        </p:spPr>
        <p:txBody>
          <a:bodyPr lIns="0" tIns="0" rIns="0" bIns="0" rtlCol="0" anchor="t">
            <a:spAutoFit/>
          </a:bodyPr>
          <a:lstStyle/>
          <a:p>
            <a:pPr>
              <a:lnSpc>
                <a:spcPts val="3079"/>
              </a:lnSpc>
            </a:pPr>
            <a:r>
              <a:rPr lang="en-US" sz="2199">
                <a:solidFill>
                  <a:srgbClr val="504C44"/>
                </a:solidFill>
                <a:latin typeface="Inter"/>
              </a:rPr>
              <a:t>Bireyin eğer psikolojik sağlamlığı yüksek ise iç ve dış stres yaratan durumlara karşı daha esnek, kendine güvenli ve psikolojik uyumu yüksektir. Oysaki psikolojik sağlamlığı düşük bireyler, stresli durumlarla karşılaştığında uyumsuz davranışlar sergilerler.</a:t>
            </a:r>
          </a:p>
          <a:p>
            <a:pPr>
              <a:lnSpc>
                <a:spcPts val="3079"/>
              </a:lnSpc>
            </a:pPr>
            <a:r>
              <a:rPr lang="en-US" sz="2199">
                <a:solidFill>
                  <a:srgbClr val="504C44"/>
                </a:solidFill>
                <a:latin typeface="Inter"/>
              </a:rPr>
              <a:t> Araştırmacılar psikolojik olarak sağlam olan bireylerden oluşan üç farklı grup tanımlamışlardır;</a:t>
            </a:r>
          </a:p>
          <a:p>
            <a:pPr>
              <a:lnSpc>
                <a:spcPts val="2940"/>
              </a:lnSpc>
            </a:pPr>
            <a:endParaRPr lang="en-US" sz="2199">
              <a:solidFill>
                <a:srgbClr val="504C44"/>
              </a:solidFill>
              <a:latin typeface="Inter"/>
            </a:endParaRPr>
          </a:p>
        </p:txBody>
      </p:sp>
      <p:sp>
        <p:nvSpPr>
          <p:cNvPr id="4" name="TextBox 4"/>
          <p:cNvSpPr txBox="1"/>
          <p:nvPr/>
        </p:nvSpPr>
        <p:spPr>
          <a:xfrm>
            <a:off x="1877482" y="6713412"/>
            <a:ext cx="4585488" cy="1406525"/>
          </a:xfrm>
          <a:prstGeom prst="rect">
            <a:avLst/>
          </a:prstGeom>
        </p:spPr>
        <p:txBody>
          <a:bodyPr lIns="0" tIns="0" rIns="0" bIns="0" rtlCol="0" anchor="t">
            <a:spAutoFit/>
          </a:bodyPr>
          <a:lstStyle/>
          <a:p>
            <a:pPr>
              <a:lnSpc>
                <a:spcPts val="2800"/>
              </a:lnSpc>
            </a:pPr>
            <a:r>
              <a:rPr lang="en-US" sz="2000">
                <a:solidFill>
                  <a:srgbClr val="504C44"/>
                </a:solidFill>
                <a:latin typeface="Inter"/>
              </a:rPr>
              <a:t>Olağanüstü durumların üstesinden gelen ve hayatındaki olumsuzlukları beklenenden daha iyi şekilde halleden yüksek riskli gruplardan oluşmaktadır.</a:t>
            </a:r>
          </a:p>
        </p:txBody>
      </p:sp>
      <p:sp>
        <p:nvSpPr>
          <p:cNvPr id="5" name="TextBox 5"/>
          <p:cNvSpPr txBox="1"/>
          <p:nvPr/>
        </p:nvSpPr>
        <p:spPr>
          <a:xfrm>
            <a:off x="1877482" y="6234238"/>
            <a:ext cx="2029147" cy="422275"/>
          </a:xfrm>
          <a:prstGeom prst="rect">
            <a:avLst/>
          </a:prstGeom>
        </p:spPr>
        <p:txBody>
          <a:bodyPr lIns="0" tIns="0" rIns="0" bIns="0" rtlCol="0" anchor="t">
            <a:spAutoFit/>
          </a:bodyPr>
          <a:lstStyle/>
          <a:p>
            <a:pPr>
              <a:lnSpc>
                <a:spcPts val="3499"/>
              </a:lnSpc>
            </a:pPr>
            <a:r>
              <a:rPr lang="en-US" sz="2499">
                <a:solidFill>
                  <a:srgbClr val="504C44"/>
                </a:solidFill>
                <a:latin typeface="Inter Bold"/>
              </a:rPr>
              <a:t>GRUP 1</a:t>
            </a:r>
          </a:p>
        </p:txBody>
      </p:sp>
      <p:sp>
        <p:nvSpPr>
          <p:cNvPr id="6" name="TextBox 6"/>
          <p:cNvSpPr txBox="1"/>
          <p:nvPr/>
        </p:nvSpPr>
        <p:spPr>
          <a:xfrm>
            <a:off x="6849017" y="6234238"/>
            <a:ext cx="2029147" cy="422275"/>
          </a:xfrm>
          <a:prstGeom prst="rect">
            <a:avLst/>
          </a:prstGeom>
        </p:spPr>
        <p:txBody>
          <a:bodyPr lIns="0" tIns="0" rIns="0" bIns="0" rtlCol="0" anchor="t">
            <a:spAutoFit/>
          </a:bodyPr>
          <a:lstStyle/>
          <a:p>
            <a:pPr>
              <a:lnSpc>
                <a:spcPts val="3499"/>
              </a:lnSpc>
            </a:pPr>
            <a:r>
              <a:rPr lang="en-US" sz="2499">
                <a:solidFill>
                  <a:srgbClr val="504C44"/>
                </a:solidFill>
                <a:latin typeface="Inter Bold"/>
              </a:rPr>
              <a:t>GRUP 2</a:t>
            </a:r>
          </a:p>
        </p:txBody>
      </p:sp>
      <p:sp>
        <p:nvSpPr>
          <p:cNvPr id="7" name="TextBox 7"/>
          <p:cNvSpPr txBox="1"/>
          <p:nvPr/>
        </p:nvSpPr>
        <p:spPr>
          <a:xfrm>
            <a:off x="11820552" y="6234238"/>
            <a:ext cx="2029147" cy="422275"/>
          </a:xfrm>
          <a:prstGeom prst="rect">
            <a:avLst/>
          </a:prstGeom>
        </p:spPr>
        <p:txBody>
          <a:bodyPr lIns="0" tIns="0" rIns="0" bIns="0" rtlCol="0" anchor="t">
            <a:spAutoFit/>
          </a:bodyPr>
          <a:lstStyle/>
          <a:p>
            <a:pPr>
              <a:lnSpc>
                <a:spcPts val="3499"/>
              </a:lnSpc>
            </a:pPr>
            <a:r>
              <a:rPr lang="en-US" sz="2499">
                <a:solidFill>
                  <a:srgbClr val="504C44"/>
                </a:solidFill>
                <a:latin typeface="Inter Bold"/>
              </a:rPr>
              <a:t>GRUP 3</a:t>
            </a:r>
          </a:p>
        </p:txBody>
      </p:sp>
      <p:grpSp>
        <p:nvGrpSpPr>
          <p:cNvPr id="8" name="Group 8"/>
          <p:cNvGrpSpPr/>
          <p:nvPr/>
        </p:nvGrpSpPr>
        <p:grpSpPr>
          <a:xfrm>
            <a:off x="12609518" y="2167063"/>
            <a:ext cx="4616380" cy="3391954"/>
            <a:chOff x="0" y="0"/>
            <a:chExt cx="6155174" cy="4522605"/>
          </a:xfrm>
        </p:grpSpPr>
        <p:pic>
          <p:nvPicPr>
            <p:cNvPr id="9" name="Picture 9"/>
            <p:cNvPicPr>
              <a:picLocks noChangeAspect="1"/>
            </p:cNvPicPr>
            <p:nvPr/>
          </p:nvPicPr>
          <p:blipFill>
            <a:blip r:embed="rId2"/>
            <a:srcRect l="4662" r="4662"/>
            <a:stretch>
              <a:fillRect/>
            </a:stretch>
          </p:blipFill>
          <p:spPr>
            <a:xfrm>
              <a:off x="0" y="0"/>
              <a:ext cx="6155174" cy="4522605"/>
            </a:xfrm>
            <a:prstGeom prst="rect">
              <a:avLst/>
            </a:prstGeom>
          </p:spPr>
        </p:pic>
      </p:grpSp>
      <p:sp>
        <p:nvSpPr>
          <p:cNvPr id="10" name="TextBox 10"/>
          <p:cNvSpPr txBox="1"/>
          <p:nvPr/>
        </p:nvSpPr>
        <p:spPr>
          <a:xfrm>
            <a:off x="6849017" y="6713412"/>
            <a:ext cx="4585488" cy="1054100"/>
          </a:xfrm>
          <a:prstGeom prst="rect">
            <a:avLst/>
          </a:prstGeom>
        </p:spPr>
        <p:txBody>
          <a:bodyPr lIns="0" tIns="0" rIns="0" bIns="0" rtlCol="0" anchor="t">
            <a:spAutoFit/>
          </a:bodyPr>
          <a:lstStyle/>
          <a:p>
            <a:pPr>
              <a:lnSpc>
                <a:spcPts val="2800"/>
              </a:lnSpc>
            </a:pPr>
            <a:r>
              <a:rPr lang="en-US" sz="2000">
                <a:solidFill>
                  <a:srgbClr val="504C44"/>
                </a:solidFill>
                <a:latin typeface="Inter"/>
              </a:rPr>
              <a:t>Boşanma, ölüm gibi bireysel stresler yaşasa bile kendisini bu deneyimlere uyum sağlayabilen gruptur.</a:t>
            </a:r>
          </a:p>
        </p:txBody>
      </p:sp>
      <p:sp>
        <p:nvSpPr>
          <p:cNvPr id="11" name="TextBox 11"/>
          <p:cNvSpPr txBox="1"/>
          <p:nvPr/>
        </p:nvSpPr>
        <p:spPr>
          <a:xfrm>
            <a:off x="11825030" y="6713412"/>
            <a:ext cx="4585488" cy="1758950"/>
          </a:xfrm>
          <a:prstGeom prst="rect">
            <a:avLst/>
          </a:prstGeom>
        </p:spPr>
        <p:txBody>
          <a:bodyPr lIns="0" tIns="0" rIns="0" bIns="0" rtlCol="0" anchor="t">
            <a:spAutoFit/>
          </a:bodyPr>
          <a:lstStyle/>
          <a:p>
            <a:pPr>
              <a:lnSpc>
                <a:spcPts val="2800"/>
              </a:lnSpc>
            </a:pPr>
            <a:r>
              <a:rPr lang="en-US" sz="2000">
                <a:solidFill>
                  <a:srgbClr val="504C44"/>
                </a:solidFill>
                <a:latin typeface="Inter"/>
              </a:rPr>
              <a:t>Erken çocukluk döneminde olumsuz yaşantılara maruz kalsa bile bu gibi travmatik deneyimlerden kurtulan bireyleri içerir.</a:t>
            </a:r>
          </a:p>
          <a:p>
            <a:pPr>
              <a:lnSpc>
                <a:spcPts val="2800"/>
              </a:lnSpc>
            </a:pPr>
            <a:endParaRPr lang="en-US" sz="2000">
              <a:solidFill>
                <a:srgbClr val="504C44"/>
              </a:solidFill>
              <a:latin typeface="Int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extBox 2"/>
          <p:cNvSpPr txBox="1"/>
          <p:nvPr/>
        </p:nvSpPr>
        <p:spPr>
          <a:xfrm>
            <a:off x="8452317" y="4345416"/>
            <a:ext cx="7829740" cy="3521075"/>
          </a:xfrm>
          <a:prstGeom prst="rect">
            <a:avLst/>
          </a:prstGeom>
        </p:spPr>
        <p:txBody>
          <a:bodyPr lIns="0" tIns="0" rIns="0" bIns="0" rtlCol="0" anchor="t">
            <a:spAutoFit/>
          </a:bodyPr>
          <a:lstStyle/>
          <a:p>
            <a:pPr>
              <a:lnSpc>
                <a:spcPts val="2800"/>
              </a:lnSpc>
            </a:pPr>
            <a:r>
              <a:rPr lang="en-US" sz="2000">
                <a:solidFill>
                  <a:srgbClr val="693F24"/>
                </a:solidFill>
                <a:latin typeface="Inter Bold"/>
              </a:rPr>
              <a:t>Risk;</a:t>
            </a:r>
            <a:r>
              <a:rPr lang="en-US" sz="2000">
                <a:solidFill>
                  <a:srgbClr val="504C44"/>
                </a:solidFill>
                <a:latin typeface="Inter"/>
              </a:rPr>
              <a:t> negatif bir sonuç görülme olasılığını artıran bir ya da daha fazla faktörün ya da etkinin varlığı ; bir başka deyişle, bir problemin oluşma, devam etme ya da daha kötüye gitme olasılığını artıran herhangi bir olay, durum ya da deneyim anlamına gelmektedir. </a:t>
            </a:r>
          </a:p>
          <a:p>
            <a:pPr>
              <a:lnSpc>
                <a:spcPts val="2800"/>
              </a:lnSpc>
            </a:pPr>
            <a:endParaRPr lang="en-US" sz="2000">
              <a:solidFill>
                <a:srgbClr val="504C44"/>
              </a:solidFill>
              <a:latin typeface="Inter"/>
            </a:endParaRPr>
          </a:p>
          <a:p>
            <a:pPr>
              <a:lnSpc>
                <a:spcPts val="2800"/>
              </a:lnSpc>
            </a:pPr>
            <a:r>
              <a:rPr lang="en-US" sz="2000">
                <a:solidFill>
                  <a:srgbClr val="693F24"/>
                </a:solidFill>
                <a:latin typeface="Inter Bold"/>
              </a:rPr>
              <a:t>Koruyucu faktörler </a:t>
            </a:r>
            <a:r>
              <a:rPr lang="en-US" sz="2000">
                <a:solidFill>
                  <a:srgbClr val="504C44"/>
                </a:solidFill>
                <a:latin typeface="Inter"/>
              </a:rPr>
              <a:t>ise risklerin ve kötü koşulların olumsuz etkilerini azaltan ya da ortadan kaldıran faktörlerdir. </a:t>
            </a:r>
          </a:p>
          <a:p>
            <a:pPr>
              <a:lnSpc>
                <a:spcPts val="2800"/>
              </a:lnSpc>
            </a:pPr>
            <a:endParaRPr lang="en-US" sz="2000">
              <a:solidFill>
                <a:srgbClr val="504C44"/>
              </a:solidFill>
              <a:latin typeface="Inter"/>
            </a:endParaRPr>
          </a:p>
          <a:p>
            <a:pPr>
              <a:lnSpc>
                <a:spcPts val="2800"/>
              </a:lnSpc>
            </a:pPr>
            <a:endParaRPr lang="en-US" sz="2000">
              <a:solidFill>
                <a:srgbClr val="504C44"/>
              </a:solidFill>
              <a:latin typeface="Inter"/>
            </a:endParaRPr>
          </a:p>
        </p:txBody>
      </p:sp>
      <p:sp>
        <p:nvSpPr>
          <p:cNvPr id="3" name="TextBox 3"/>
          <p:cNvSpPr txBox="1"/>
          <p:nvPr/>
        </p:nvSpPr>
        <p:spPr>
          <a:xfrm>
            <a:off x="7795266" y="752987"/>
            <a:ext cx="9896993" cy="3489325"/>
          </a:xfrm>
          <a:prstGeom prst="rect">
            <a:avLst/>
          </a:prstGeom>
        </p:spPr>
        <p:txBody>
          <a:bodyPr lIns="0" tIns="0" rIns="0" bIns="0" rtlCol="0" anchor="t">
            <a:spAutoFit/>
          </a:bodyPr>
          <a:lstStyle/>
          <a:p>
            <a:pPr>
              <a:lnSpc>
                <a:spcPts val="5599"/>
              </a:lnSpc>
            </a:pPr>
            <a:r>
              <a:rPr lang="en-US" sz="3999" spc="799">
                <a:solidFill>
                  <a:srgbClr val="504C44"/>
                </a:solidFill>
                <a:latin typeface="Baskerville Display PT"/>
              </a:rPr>
              <a:t>PSIKOLOJIK SAĞLAMLIĞI ETKILEYEN KoruyucuFAKTÖRLER ve Risk Faktörleri</a:t>
            </a:r>
          </a:p>
          <a:p>
            <a:pPr>
              <a:lnSpc>
                <a:spcPts val="5599"/>
              </a:lnSpc>
            </a:pPr>
            <a:endParaRPr lang="en-US" sz="3999" spc="799">
              <a:solidFill>
                <a:srgbClr val="504C44"/>
              </a:solidFill>
              <a:latin typeface="Baskerville Display PT"/>
            </a:endParaRPr>
          </a:p>
        </p:txBody>
      </p:sp>
      <p:grpSp>
        <p:nvGrpSpPr>
          <p:cNvPr id="4" name="Group 4"/>
          <p:cNvGrpSpPr/>
          <p:nvPr/>
        </p:nvGrpSpPr>
        <p:grpSpPr>
          <a:xfrm>
            <a:off x="2005943" y="2530987"/>
            <a:ext cx="5224007" cy="5225027"/>
            <a:chOff x="0" y="0"/>
            <a:chExt cx="6965342" cy="6966702"/>
          </a:xfrm>
        </p:grpSpPr>
        <p:pic>
          <p:nvPicPr>
            <p:cNvPr id="5" name="Picture 5"/>
            <p:cNvPicPr>
              <a:picLocks noChangeAspect="1"/>
            </p:cNvPicPr>
            <p:nvPr/>
          </p:nvPicPr>
          <p:blipFill>
            <a:blip r:embed="rId2"/>
            <a:srcRect l="16631" r="16631"/>
            <a:stretch>
              <a:fillRect/>
            </a:stretch>
          </p:blipFill>
          <p:spPr>
            <a:xfrm>
              <a:off x="0" y="0"/>
              <a:ext cx="6965342" cy="6966702"/>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794129"/>
            <a:ext cx="5979473" cy="2449214"/>
            <a:chOff x="0" y="0"/>
            <a:chExt cx="7972631" cy="3265618"/>
          </a:xfrm>
        </p:grpSpPr>
        <p:pic>
          <p:nvPicPr>
            <p:cNvPr id="3" name="Picture 3"/>
            <p:cNvPicPr>
              <a:picLocks noChangeAspect="1"/>
            </p:cNvPicPr>
            <p:nvPr/>
          </p:nvPicPr>
          <p:blipFill>
            <a:blip r:embed="rId2"/>
            <a:srcRect l="1172" r="1172"/>
            <a:stretch>
              <a:fillRect/>
            </a:stretch>
          </p:blipFill>
          <p:spPr>
            <a:xfrm>
              <a:off x="0" y="0"/>
              <a:ext cx="7972631" cy="3265618"/>
            </a:xfrm>
            <a:prstGeom prst="rect">
              <a:avLst/>
            </a:prstGeom>
          </p:spPr>
        </p:pic>
      </p:grpSp>
      <p:grpSp>
        <p:nvGrpSpPr>
          <p:cNvPr id="4" name="Group 4"/>
          <p:cNvGrpSpPr/>
          <p:nvPr/>
        </p:nvGrpSpPr>
        <p:grpSpPr>
          <a:xfrm>
            <a:off x="8522238" y="5528147"/>
            <a:ext cx="8265641" cy="4226035"/>
            <a:chOff x="0" y="0"/>
            <a:chExt cx="11020854" cy="5634713"/>
          </a:xfrm>
        </p:grpSpPr>
        <p:pic>
          <p:nvPicPr>
            <p:cNvPr id="5" name="Picture 5"/>
            <p:cNvPicPr>
              <a:picLocks noChangeAspect="1"/>
            </p:cNvPicPr>
            <p:nvPr/>
          </p:nvPicPr>
          <p:blipFill>
            <a:blip r:embed="rId3"/>
            <a:srcRect t="12127" b="12127"/>
            <a:stretch>
              <a:fillRect/>
            </a:stretch>
          </p:blipFill>
          <p:spPr>
            <a:xfrm>
              <a:off x="0" y="0"/>
              <a:ext cx="11020854" cy="5634713"/>
            </a:xfrm>
            <a:prstGeom prst="rect">
              <a:avLst/>
            </a:prstGeom>
          </p:spPr>
        </p:pic>
      </p:grpSp>
      <p:sp>
        <p:nvSpPr>
          <p:cNvPr id="6" name="TextBox 6"/>
          <p:cNvSpPr txBox="1"/>
          <p:nvPr/>
        </p:nvSpPr>
        <p:spPr>
          <a:xfrm>
            <a:off x="1028700" y="962025"/>
            <a:ext cx="5979473" cy="1374775"/>
          </a:xfrm>
          <a:prstGeom prst="rect">
            <a:avLst/>
          </a:prstGeom>
        </p:spPr>
        <p:txBody>
          <a:bodyPr lIns="0" tIns="0" rIns="0" bIns="0" rtlCol="0" anchor="t">
            <a:spAutoFit/>
          </a:bodyPr>
          <a:lstStyle/>
          <a:p>
            <a:pPr>
              <a:lnSpc>
                <a:spcPts val="5599"/>
              </a:lnSpc>
            </a:pPr>
            <a:r>
              <a:rPr lang="en-US" sz="3999" spc="799">
                <a:solidFill>
                  <a:srgbClr val="504C44"/>
                </a:solidFill>
                <a:latin typeface="Baskerville Display PT"/>
              </a:rPr>
              <a:t>BİREYSEL RİSK FAKTÖRLERİ</a:t>
            </a:r>
          </a:p>
        </p:txBody>
      </p:sp>
      <p:sp>
        <p:nvSpPr>
          <p:cNvPr id="7" name="TextBox 7"/>
          <p:cNvSpPr txBox="1"/>
          <p:nvPr/>
        </p:nvSpPr>
        <p:spPr>
          <a:xfrm>
            <a:off x="1028700" y="5480522"/>
            <a:ext cx="700795" cy="422275"/>
          </a:xfrm>
          <a:prstGeom prst="rect">
            <a:avLst/>
          </a:prstGeom>
        </p:spPr>
        <p:txBody>
          <a:bodyPr lIns="0" tIns="0" rIns="0" bIns="0" rtlCol="0" anchor="t">
            <a:spAutoFit/>
          </a:bodyPr>
          <a:lstStyle/>
          <a:p>
            <a:pPr>
              <a:lnSpc>
                <a:spcPts val="3499"/>
              </a:lnSpc>
            </a:pPr>
            <a:r>
              <a:rPr lang="en-US" sz="2499">
                <a:solidFill>
                  <a:srgbClr val="504C44"/>
                </a:solidFill>
                <a:latin typeface="Inter Bold"/>
              </a:rPr>
              <a:t>01</a:t>
            </a:r>
          </a:p>
        </p:txBody>
      </p:sp>
      <p:sp>
        <p:nvSpPr>
          <p:cNvPr id="8" name="TextBox 8"/>
          <p:cNvSpPr txBox="1"/>
          <p:nvPr/>
        </p:nvSpPr>
        <p:spPr>
          <a:xfrm>
            <a:off x="2249046" y="5480522"/>
            <a:ext cx="4996801" cy="3909060"/>
          </a:xfrm>
          <a:prstGeom prst="rect">
            <a:avLst/>
          </a:prstGeom>
        </p:spPr>
        <p:txBody>
          <a:bodyPr lIns="0" tIns="0" rIns="0" bIns="0" rtlCol="0" anchor="t">
            <a:spAutoFit/>
          </a:bodyPr>
          <a:lstStyle/>
          <a:p>
            <a:pPr marL="431801" lvl="1" indent="-215900">
              <a:lnSpc>
                <a:spcPts val="2800"/>
              </a:lnSpc>
              <a:buFont typeface="Arial"/>
              <a:buChar char="•"/>
            </a:pPr>
            <a:r>
              <a:rPr lang="en-US" sz="2000">
                <a:solidFill>
                  <a:srgbClr val="504C44"/>
                </a:solidFill>
                <a:latin typeface="Inter"/>
              </a:rPr>
              <a:t>Fetalalkol/ilaç kullanımı, </a:t>
            </a:r>
          </a:p>
          <a:p>
            <a:pPr marL="431801" lvl="1" indent="-215900">
              <a:lnSpc>
                <a:spcPts val="2800"/>
              </a:lnSpc>
              <a:buFont typeface="Arial"/>
              <a:buChar char="•"/>
            </a:pPr>
            <a:r>
              <a:rPr lang="en-US" sz="2000">
                <a:solidFill>
                  <a:srgbClr val="504C44"/>
                </a:solidFill>
                <a:latin typeface="Inter"/>
              </a:rPr>
              <a:t>madde kullanımı, </a:t>
            </a:r>
          </a:p>
          <a:p>
            <a:pPr marL="431801" lvl="1" indent="-215900">
              <a:lnSpc>
                <a:spcPts val="2800"/>
              </a:lnSpc>
              <a:buFont typeface="Arial"/>
              <a:buChar char="•"/>
            </a:pPr>
            <a:r>
              <a:rPr lang="en-US" sz="2000">
                <a:solidFill>
                  <a:srgbClr val="504C44"/>
                </a:solidFill>
                <a:latin typeface="Inter"/>
              </a:rPr>
              <a:t>akademik başarısızlık, </a:t>
            </a:r>
          </a:p>
          <a:p>
            <a:pPr marL="431801" lvl="1" indent="-215900">
              <a:lnSpc>
                <a:spcPts val="2800"/>
              </a:lnSpc>
              <a:buFont typeface="Arial"/>
              <a:buChar char="•"/>
            </a:pPr>
            <a:r>
              <a:rPr lang="en-US" sz="2000">
                <a:solidFill>
                  <a:srgbClr val="504C44"/>
                </a:solidFill>
                <a:latin typeface="Inter"/>
              </a:rPr>
              <a:t>prematüre doğum, </a:t>
            </a:r>
          </a:p>
          <a:p>
            <a:pPr marL="431801" lvl="1" indent="-215900">
              <a:lnSpc>
                <a:spcPts val="2800"/>
              </a:lnSpc>
              <a:buFont typeface="Arial"/>
              <a:buChar char="•"/>
            </a:pPr>
            <a:r>
              <a:rPr lang="en-US" sz="2000">
                <a:solidFill>
                  <a:srgbClr val="504C44"/>
                </a:solidFill>
                <a:latin typeface="Inter"/>
              </a:rPr>
              <a:t>adölesan gebelik, </a:t>
            </a:r>
          </a:p>
          <a:p>
            <a:pPr marL="431801" lvl="1" indent="-215900">
              <a:lnSpc>
                <a:spcPts val="2800"/>
              </a:lnSpc>
              <a:buFont typeface="Arial"/>
              <a:buChar char="•"/>
            </a:pPr>
            <a:r>
              <a:rPr lang="en-US" sz="2000">
                <a:solidFill>
                  <a:srgbClr val="504C44"/>
                </a:solidFill>
                <a:latin typeface="Inter"/>
              </a:rPr>
              <a:t>geçimsiz bir mizaca ya da utangaç bir kişiliğe sahip olma, </a:t>
            </a:r>
          </a:p>
          <a:p>
            <a:pPr marL="431801" lvl="1" indent="-215900">
              <a:lnSpc>
                <a:spcPts val="2800"/>
              </a:lnSpc>
              <a:buFont typeface="Arial"/>
              <a:buChar char="•"/>
            </a:pPr>
            <a:r>
              <a:rPr lang="en-US" sz="2000">
                <a:solidFill>
                  <a:srgbClr val="504C44"/>
                </a:solidFill>
                <a:latin typeface="Inter"/>
              </a:rPr>
              <a:t>düşük IQ seviyesi, </a:t>
            </a:r>
          </a:p>
          <a:p>
            <a:pPr marL="431801" lvl="1" indent="-215900">
              <a:lnSpc>
                <a:spcPts val="2800"/>
              </a:lnSpc>
              <a:buFont typeface="Arial"/>
              <a:buChar char="•"/>
            </a:pPr>
            <a:r>
              <a:rPr lang="en-US" sz="2000">
                <a:solidFill>
                  <a:srgbClr val="504C44"/>
                </a:solidFill>
                <a:latin typeface="Inter"/>
              </a:rPr>
              <a:t>kronik ya da ruhsal bir hastalık, </a:t>
            </a:r>
          </a:p>
          <a:p>
            <a:pPr marL="431801" lvl="1" indent="-215900">
              <a:lnSpc>
                <a:spcPts val="2800"/>
              </a:lnSpc>
              <a:buFont typeface="Arial"/>
              <a:buChar char="•"/>
            </a:pPr>
            <a:r>
              <a:rPr lang="en-US" sz="2000">
                <a:solidFill>
                  <a:srgbClr val="504C44"/>
                </a:solidFill>
                <a:latin typeface="Inter"/>
              </a:rPr>
              <a:t>etnik bir gruba mensup olma</a:t>
            </a:r>
          </a:p>
          <a:p>
            <a:pPr>
              <a:lnSpc>
                <a:spcPts val="3079"/>
              </a:lnSpc>
            </a:pPr>
            <a:endParaRPr lang="en-US" sz="2000">
              <a:solidFill>
                <a:srgbClr val="504C44"/>
              </a:solidFill>
              <a:latin typeface="Inter"/>
            </a:endParaRPr>
          </a:p>
        </p:txBody>
      </p:sp>
      <p:sp>
        <p:nvSpPr>
          <p:cNvPr id="9" name="TextBox 9"/>
          <p:cNvSpPr txBox="1"/>
          <p:nvPr/>
        </p:nvSpPr>
        <p:spPr>
          <a:xfrm>
            <a:off x="8348019" y="2371854"/>
            <a:ext cx="700795" cy="422275"/>
          </a:xfrm>
          <a:prstGeom prst="rect">
            <a:avLst/>
          </a:prstGeom>
        </p:spPr>
        <p:txBody>
          <a:bodyPr lIns="0" tIns="0" rIns="0" bIns="0" rtlCol="0" anchor="t">
            <a:spAutoFit/>
          </a:bodyPr>
          <a:lstStyle/>
          <a:p>
            <a:pPr>
              <a:lnSpc>
                <a:spcPts val="3499"/>
              </a:lnSpc>
            </a:pPr>
            <a:r>
              <a:rPr lang="en-US" sz="2499">
                <a:solidFill>
                  <a:srgbClr val="504C44"/>
                </a:solidFill>
                <a:latin typeface="Inter Bold"/>
              </a:rPr>
              <a:t>02</a:t>
            </a:r>
          </a:p>
        </p:txBody>
      </p:sp>
      <p:sp>
        <p:nvSpPr>
          <p:cNvPr id="10" name="TextBox 10"/>
          <p:cNvSpPr txBox="1"/>
          <p:nvPr/>
        </p:nvSpPr>
        <p:spPr>
          <a:xfrm>
            <a:off x="9048814" y="2381379"/>
            <a:ext cx="7564845" cy="2725420"/>
          </a:xfrm>
          <a:prstGeom prst="rect">
            <a:avLst/>
          </a:prstGeom>
        </p:spPr>
        <p:txBody>
          <a:bodyPr lIns="0" tIns="0" rIns="0" bIns="0" rtlCol="0" anchor="t">
            <a:spAutoFit/>
          </a:bodyPr>
          <a:lstStyle/>
          <a:p>
            <a:pPr marL="474979" lvl="1" indent="-237490" algn="just">
              <a:lnSpc>
                <a:spcPts val="3079"/>
              </a:lnSpc>
              <a:buFont typeface="Arial"/>
              <a:buChar char="•"/>
            </a:pPr>
            <a:r>
              <a:rPr lang="en-US" sz="2199">
                <a:solidFill>
                  <a:srgbClr val="504C44"/>
                </a:solidFill>
                <a:latin typeface="Inter"/>
              </a:rPr>
              <a:t>Olumlu Duygular </a:t>
            </a:r>
          </a:p>
          <a:p>
            <a:pPr marL="474979" lvl="1" indent="-237490" algn="just">
              <a:lnSpc>
                <a:spcPts val="3079"/>
              </a:lnSpc>
              <a:buFont typeface="Arial"/>
              <a:buChar char="•"/>
            </a:pPr>
            <a:r>
              <a:rPr lang="en-US" sz="2199">
                <a:solidFill>
                  <a:srgbClr val="504C44"/>
                </a:solidFill>
                <a:latin typeface="Inter"/>
              </a:rPr>
              <a:t>Sosyal yeterlik-Karakter güçleri(umut, şükran,azim, cesaret, mizah,nezaket,adil olma)</a:t>
            </a:r>
          </a:p>
          <a:p>
            <a:pPr marL="474979" lvl="1" indent="-237490" algn="just">
              <a:lnSpc>
                <a:spcPts val="3079"/>
              </a:lnSpc>
              <a:buFont typeface="Arial"/>
              <a:buChar char="•"/>
            </a:pPr>
            <a:r>
              <a:rPr lang="en-US" sz="2199">
                <a:solidFill>
                  <a:srgbClr val="504C44"/>
                </a:solidFill>
                <a:latin typeface="Inter"/>
              </a:rPr>
              <a:t>Problem çözme becerileri</a:t>
            </a:r>
          </a:p>
          <a:p>
            <a:pPr marL="496569" lvl="1" indent="-248284" algn="just">
              <a:lnSpc>
                <a:spcPts val="3219"/>
              </a:lnSpc>
              <a:buFont typeface="Arial"/>
              <a:buChar char="•"/>
            </a:pPr>
            <a:r>
              <a:rPr lang="en-US" sz="2299">
                <a:solidFill>
                  <a:srgbClr val="504C44"/>
                </a:solidFill>
                <a:latin typeface="Inter"/>
              </a:rPr>
              <a:t>İyimserlik,</a:t>
            </a:r>
          </a:p>
          <a:p>
            <a:pPr marL="474979" lvl="1" indent="-237490" algn="just">
              <a:lnSpc>
                <a:spcPts val="3079"/>
              </a:lnSpc>
              <a:buFont typeface="Arial"/>
              <a:buChar char="•"/>
            </a:pPr>
            <a:r>
              <a:rPr lang="en-US" sz="2199">
                <a:solidFill>
                  <a:srgbClr val="504C44"/>
                </a:solidFill>
                <a:latin typeface="Inter"/>
              </a:rPr>
              <a:t>Yüksek beklentilere sahip olma</a:t>
            </a:r>
          </a:p>
          <a:p>
            <a:pPr>
              <a:lnSpc>
                <a:spcPts val="3079"/>
              </a:lnSpc>
            </a:pPr>
            <a:endParaRPr lang="en-US" sz="2199">
              <a:solidFill>
                <a:srgbClr val="504C44"/>
              </a:solidFill>
              <a:latin typeface="Inter"/>
            </a:endParaRPr>
          </a:p>
        </p:txBody>
      </p:sp>
      <p:sp>
        <p:nvSpPr>
          <p:cNvPr id="11" name="TextBox 11"/>
          <p:cNvSpPr txBox="1"/>
          <p:nvPr/>
        </p:nvSpPr>
        <p:spPr>
          <a:xfrm>
            <a:off x="9144000" y="660400"/>
            <a:ext cx="7022117" cy="1374775"/>
          </a:xfrm>
          <a:prstGeom prst="rect">
            <a:avLst/>
          </a:prstGeom>
        </p:spPr>
        <p:txBody>
          <a:bodyPr lIns="0" tIns="0" rIns="0" bIns="0" rtlCol="0" anchor="t">
            <a:spAutoFit/>
          </a:bodyPr>
          <a:lstStyle/>
          <a:p>
            <a:pPr>
              <a:lnSpc>
                <a:spcPts val="5599"/>
              </a:lnSpc>
            </a:pPr>
            <a:r>
              <a:rPr lang="en-US" sz="3999" spc="799">
                <a:solidFill>
                  <a:srgbClr val="504C44"/>
                </a:solidFill>
                <a:latin typeface="Baskerville Display PT"/>
              </a:rPr>
              <a:t>BİREYSEL KORUYUCU FAKTÖRLER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794129"/>
            <a:ext cx="5979473" cy="2449214"/>
            <a:chOff x="0" y="0"/>
            <a:chExt cx="7972631" cy="3265618"/>
          </a:xfrm>
        </p:grpSpPr>
        <p:pic>
          <p:nvPicPr>
            <p:cNvPr id="3" name="Picture 3"/>
            <p:cNvPicPr>
              <a:picLocks noChangeAspect="1"/>
            </p:cNvPicPr>
            <p:nvPr/>
          </p:nvPicPr>
          <p:blipFill>
            <a:blip r:embed="rId2"/>
            <a:srcRect t="19260" b="19260"/>
            <a:stretch>
              <a:fillRect/>
            </a:stretch>
          </p:blipFill>
          <p:spPr>
            <a:xfrm>
              <a:off x="0" y="0"/>
              <a:ext cx="7972631" cy="3265618"/>
            </a:xfrm>
            <a:prstGeom prst="rect">
              <a:avLst/>
            </a:prstGeom>
          </p:spPr>
        </p:pic>
      </p:grpSp>
      <p:grpSp>
        <p:nvGrpSpPr>
          <p:cNvPr id="4" name="Group 4"/>
          <p:cNvGrpSpPr/>
          <p:nvPr/>
        </p:nvGrpSpPr>
        <p:grpSpPr>
          <a:xfrm>
            <a:off x="8522238" y="5528147"/>
            <a:ext cx="8265641" cy="4226035"/>
            <a:chOff x="0" y="0"/>
            <a:chExt cx="11020854" cy="5634713"/>
          </a:xfrm>
        </p:grpSpPr>
        <p:pic>
          <p:nvPicPr>
            <p:cNvPr id="5" name="Picture 5"/>
            <p:cNvPicPr>
              <a:picLocks noChangeAspect="1"/>
            </p:cNvPicPr>
            <p:nvPr/>
          </p:nvPicPr>
          <p:blipFill>
            <a:blip r:embed="rId3"/>
            <a:srcRect t="11630" b="11630"/>
            <a:stretch>
              <a:fillRect/>
            </a:stretch>
          </p:blipFill>
          <p:spPr>
            <a:xfrm>
              <a:off x="0" y="0"/>
              <a:ext cx="11020854" cy="5634713"/>
            </a:xfrm>
            <a:prstGeom prst="rect">
              <a:avLst/>
            </a:prstGeom>
          </p:spPr>
        </p:pic>
      </p:grpSp>
      <p:sp>
        <p:nvSpPr>
          <p:cNvPr id="6" name="TextBox 6"/>
          <p:cNvSpPr txBox="1"/>
          <p:nvPr/>
        </p:nvSpPr>
        <p:spPr>
          <a:xfrm>
            <a:off x="1028700" y="962025"/>
            <a:ext cx="5979473" cy="1374775"/>
          </a:xfrm>
          <a:prstGeom prst="rect">
            <a:avLst/>
          </a:prstGeom>
        </p:spPr>
        <p:txBody>
          <a:bodyPr lIns="0" tIns="0" rIns="0" bIns="0" rtlCol="0" anchor="t">
            <a:spAutoFit/>
          </a:bodyPr>
          <a:lstStyle/>
          <a:p>
            <a:pPr>
              <a:lnSpc>
                <a:spcPts val="5599"/>
              </a:lnSpc>
            </a:pPr>
            <a:r>
              <a:rPr lang="en-US" sz="3999" spc="799">
                <a:solidFill>
                  <a:srgbClr val="504C44"/>
                </a:solidFill>
                <a:latin typeface="Baskerville Display PT"/>
              </a:rPr>
              <a:t>AİLESEL RİSK FAKTÖRLERİ</a:t>
            </a:r>
          </a:p>
        </p:txBody>
      </p:sp>
      <p:sp>
        <p:nvSpPr>
          <p:cNvPr id="7" name="TextBox 7"/>
          <p:cNvSpPr txBox="1"/>
          <p:nvPr/>
        </p:nvSpPr>
        <p:spPr>
          <a:xfrm>
            <a:off x="1028700" y="5480522"/>
            <a:ext cx="700795" cy="422275"/>
          </a:xfrm>
          <a:prstGeom prst="rect">
            <a:avLst/>
          </a:prstGeom>
        </p:spPr>
        <p:txBody>
          <a:bodyPr lIns="0" tIns="0" rIns="0" bIns="0" rtlCol="0" anchor="t">
            <a:spAutoFit/>
          </a:bodyPr>
          <a:lstStyle/>
          <a:p>
            <a:pPr>
              <a:lnSpc>
                <a:spcPts val="3499"/>
              </a:lnSpc>
            </a:pPr>
            <a:r>
              <a:rPr lang="en-US" sz="2499">
                <a:solidFill>
                  <a:srgbClr val="504C44"/>
                </a:solidFill>
                <a:latin typeface="Inter Bold"/>
              </a:rPr>
              <a:t>01</a:t>
            </a:r>
          </a:p>
        </p:txBody>
      </p:sp>
      <p:sp>
        <p:nvSpPr>
          <p:cNvPr id="8" name="TextBox 8"/>
          <p:cNvSpPr txBox="1"/>
          <p:nvPr/>
        </p:nvSpPr>
        <p:spPr>
          <a:xfrm>
            <a:off x="2249046" y="5480522"/>
            <a:ext cx="4996801" cy="4966335"/>
          </a:xfrm>
          <a:prstGeom prst="rect">
            <a:avLst/>
          </a:prstGeom>
        </p:spPr>
        <p:txBody>
          <a:bodyPr lIns="0" tIns="0" rIns="0" bIns="0" rtlCol="0" anchor="t">
            <a:spAutoFit/>
          </a:bodyPr>
          <a:lstStyle/>
          <a:p>
            <a:pPr marL="431801" lvl="1" indent="-215900">
              <a:lnSpc>
                <a:spcPts val="2800"/>
              </a:lnSpc>
              <a:buFont typeface="Arial"/>
              <a:buChar char="•"/>
            </a:pPr>
            <a:r>
              <a:rPr lang="en-US" sz="2000">
                <a:solidFill>
                  <a:srgbClr val="504C44"/>
                </a:solidFill>
                <a:latin typeface="Inter"/>
              </a:rPr>
              <a:t>En az dört çocuklu kalabalık aileye sahip olma </a:t>
            </a:r>
          </a:p>
          <a:p>
            <a:pPr marL="431801" lvl="1" indent="-215900">
              <a:lnSpc>
                <a:spcPts val="2800"/>
              </a:lnSpc>
              <a:buFont typeface="Arial"/>
              <a:buChar char="•"/>
            </a:pPr>
            <a:r>
              <a:rPr lang="en-US" sz="2000">
                <a:solidFill>
                  <a:srgbClr val="504C44"/>
                </a:solidFill>
                <a:latin typeface="Inter"/>
              </a:rPr>
              <a:t>İki çocuk arasındaki sürenin 2 yıldan az olması,</a:t>
            </a:r>
          </a:p>
          <a:p>
            <a:pPr marL="431801" lvl="1" indent="-215900">
              <a:lnSpc>
                <a:spcPts val="2800"/>
              </a:lnSpc>
              <a:buFont typeface="Arial"/>
              <a:buChar char="•"/>
            </a:pPr>
            <a:r>
              <a:rPr lang="en-US" sz="2000">
                <a:solidFill>
                  <a:srgbClr val="504C44"/>
                </a:solidFill>
                <a:latin typeface="Inter"/>
              </a:rPr>
              <a:t>Ruhsal/kronik bir hastalığı olan anne babaya sahip olma</a:t>
            </a:r>
          </a:p>
          <a:p>
            <a:pPr marL="431801" lvl="1" indent="-215900">
              <a:lnSpc>
                <a:spcPts val="2800"/>
              </a:lnSpc>
              <a:buFont typeface="Arial"/>
              <a:buChar char="•"/>
            </a:pPr>
            <a:r>
              <a:rPr lang="en-US" sz="2000">
                <a:solidFill>
                  <a:srgbClr val="504C44"/>
                </a:solidFill>
                <a:latin typeface="Inter"/>
              </a:rPr>
              <a:t>Madde kullanan ya da suç işlemiş ebeveyne sahip olma</a:t>
            </a:r>
          </a:p>
          <a:p>
            <a:pPr marL="431801" lvl="1" indent="-215900">
              <a:lnSpc>
                <a:spcPts val="2800"/>
              </a:lnSpc>
              <a:buFont typeface="Arial"/>
              <a:buChar char="•"/>
            </a:pPr>
            <a:r>
              <a:rPr lang="en-US" sz="2000">
                <a:solidFill>
                  <a:srgbClr val="504C44"/>
                </a:solidFill>
                <a:latin typeface="Inter"/>
              </a:rPr>
              <a:t>Evlat edinilme,</a:t>
            </a:r>
          </a:p>
          <a:p>
            <a:pPr marL="431801" lvl="1" indent="-215900">
              <a:lnSpc>
                <a:spcPts val="2800"/>
              </a:lnSpc>
              <a:buFont typeface="Arial"/>
              <a:buChar char="•"/>
            </a:pPr>
            <a:r>
              <a:rPr lang="en-US" sz="2000">
                <a:solidFill>
                  <a:srgbClr val="504C44"/>
                </a:solidFill>
                <a:latin typeface="Inter"/>
              </a:rPr>
              <a:t>Ebeveynlerin boşanması, ölümü ya da tek ebeveyne sahip olma</a:t>
            </a:r>
          </a:p>
          <a:p>
            <a:pPr marL="431801" lvl="1" indent="-215900">
              <a:lnSpc>
                <a:spcPts val="2800"/>
              </a:lnSpc>
              <a:buFont typeface="Arial"/>
              <a:buChar char="•"/>
            </a:pPr>
            <a:r>
              <a:rPr lang="en-US" sz="2000">
                <a:solidFill>
                  <a:srgbClr val="504C44"/>
                </a:solidFill>
                <a:latin typeface="Inter"/>
              </a:rPr>
              <a:t>Ailesel şiddete maruz kalma </a:t>
            </a:r>
          </a:p>
          <a:p>
            <a:pPr>
              <a:lnSpc>
                <a:spcPts val="2800"/>
              </a:lnSpc>
            </a:pPr>
            <a:endParaRPr lang="en-US" sz="2000">
              <a:solidFill>
                <a:srgbClr val="504C44"/>
              </a:solidFill>
              <a:latin typeface="Inter"/>
            </a:endParaRPr>
          </a:p>
          <a:p>
            <a:pPr>
              <a:lnSpc>
                <a:spcPts val="3079"/>
              </a:lnSpc>
            </a:pPr>
            <a:endParaRPr lang="en-US" sz="2000">
              <a:solidFill>
                <a:srgbClr val="504C44"/>
              </a:solidFill>
              <a:latin typeface="Inter"/>
            </a:endParaRPr>
          </a:p>
        </p:txBody>
      </p:sp>
      <p:sp>
        <p:nvSpPr>
          <p:cNvPr id="9" name="TextBox 9"/>
          <p:cNvSpPr txBox="1"/>
          <p:nvPr/>
        </p:nvSpPr>
        <p:spPr>
          <a:xfrm>
            <a:off x="8348019" y="2371854"/>
            <a:ext cx="700795" cy="422275"/>
          </a:xfrm>
          <a:prstGeom prst="rect">
            <a:avLst/>
          </a:prstGeom>
        </p:spPr>
        <p:txBody>
          <a:bodyPr lIns="0" tIns="0" rIns="0" bIns="0" rtlCol="0" anchor="t">
            <a:spAutoFit/>
          </a:bodyPr>
          <a:lstStyle/>
          <a:p>
            <a:pPr>
              <a:lnSpc>
                <a:spcPts val="3499"/>
              </a:lnSpc>
            </a:pPr>
            <a:r>
              <a:rPr lang="en-US" sz="2499">
                <a:solidFill>
                  <a:srgbClr val="504C44"/>
                </a:solidFill>
                <a:latin typeface="Inter Bold"/>
              </a:rPr>
              <a:t>02</a:t>
            </a:r>
          </a:p>
        </p:txBody>
      </p:sp>
      <p:sp>
        <p:nvSpPr>
          <p:cNvPr id="10" name="TextBox 10"/>
          <p:cNvSpPr txBox="1"/>
          <p:nvPr/>
        </p:nvSpPr>
        <p:spPr>
          <a:xfrm>
            <a:off x="9048814" y="2381379"/>
            <a:ext cx="7564845" cy="2715895"/>
          </a:xfrm>
          <a:prstGeom prst="rect">
            <a:avLst/>
          </a:prstGeom>
        </p:spPr>
        <p:txBody>
          <a:bodyPr lIns="0" tIns="0" rIns="0" bIns="0" rtlCol="0" anchor="t">
            <a:spAutoFit/>
          </a:bodyPr>
          <a:lstStyle/>
          <a:p>
            <a:pPr marL="474979" lvl="1" indent="-237490" algn="just">
              <a:lnSpc>
                <a:spcPts val="3079"/>
              </a:lnSpc>
              <a:buFont typeface="Arial"/>
              <a:buChar char="•"/>
            </a:pPr>
            <a:r>
              <a:rPr lang="en-US" sz="2199">
                <a:solidFill>
                  <a:srgbClr val="504C44"/>
                </a:solidFill>
                <a:latin typeface="Inter"/>
              </a:rPr>
              <a:t>Etkili Ebeveynlik</a:t>
            </a:r>
          </a:p>
          <a:p>
            <a:pPr marL="474979" lvl="1" indent="-237490" algn="just">
              <a:lnSpc>
                <a:spcPts val="3079"/>
              </a:lnSpc>
              <a:buFont typeface="Arial"/>
              <a:buChar char="•"/>
            </a:pPr>
            <a:r>
              <a:rPr lang="en-US" sz="2199">
                <a:solidFill>
                  <a:srgbClr val="504C44"/>
                </a:solidFill>
                <a:latin typeface="Inter"/>
              </a:rPr>
              <a:t>Olumlu ebeveyn çocuk ilişkisi</a:t>
            </a:r>
          </a:p>
          <a:p>
            <a:pPr marL="474979" lvl="1" indent="-237490" algn="just">
              <a:lnSpc>
                <a:spcPts val="3079"/>
              </a:lnSpc>
              <a:buFont typeface="Arial"/>
              <a:buChar char="•"/>
            </a:pPr>
            <a:r>
              <a:rPr lang="en-US" sz="2199">
                <a:solidFill>
                  <a:srgbClr val="504C44"/>
                </a:solidFill>
                <a:latin typeface="Inter"/>
              </a:rPr>
              <a:t>Çocukların geleceği için ailenin olumlu beklentiler kurması</a:t>
            </a:r>
          </a:p>
          <a:p>
            <a:pPr marL="474979" lvl="1" indent="-237490" algn="just">
              <a:lnSpc>
                <a:spcPts val="3079"/>
              </a:lnSpc>
              <a:buFont typeface="Arial"/>
              <a:buChar char="•"/>
            </a:pPr>
            <a:r>
              <a:rPr lang="en-US" sz="2199">
                <a:solidFill>
                  <a:srgbClr val="504C44"/>
                </a:solidFill>
                <a:latin typeface="Inter"/>
              </a:rPr>
              <a:t>Aileyle birlikte yaşama</a:t>
            </a:r>
          </a:p>
          <a:p>
            <a:pPr marL="474979" lvl="1" indent="-237490" algn="just">
              <a:lnSpc>
                <a:spcPts val="3079"/>
              </a:lnSpc>
              <a:buFont typeface="Arial"/>
              <a:buChar char="•"/>
            </a:pPr>
            <a:r>
              <a:rPr lang="en-US" sz="2199">
                <a:solidFill>
                  <a:srgbClr val="504C44"/>
                </a:solidFill>
                <a:latin typeface="Inter"/>
              </a:rPr>
              <a:t>İyi eğitimli anne ve babaya sahip olma </a:t>
            </a:r>
          </a:p>
          <a:p>
            <a:pPr>
              <a:lnSpc>
                <a:spcPts val="3079"/>
              </a:lnSpc>
            </a:pPr>
            <a:endParaRPr lang="en-US" sz="2199">
              <a:solidFill>
                <a:srgbClr val="504C44"/>
              </a:solidFill>
              <a:latin typeface="Inter"/>
            </a:endParaRPr>
          </a:p>
        </p:txBody>
      </p:sp>
      <p:sp>
        <p:nvSpPr>
          <p:cNvPr id="11" name="TextBox 11"/>
          <p:cNvSpPr txBox="1"/>
          <p:nvPr/>
        </p:nvSpPr>
        <p:spPr>
          <a:xfrm>
            <a:off x="9144000" y="660400"/>
            <a:ext cx="7022117" cy="1374775"/>
          </a:xfrm>
          <a:prstGeom prst="rect">
            <a:avLst/>
          </a:prstGeom>
        </p:spPr>
        <p:txBody>
          <a:bodyPr lIns="0" tIns="0" rIns="0" bIns="0" rtlCol="0" anchor="t">
            <a:spAutoFit/>
          </a:bodyPr>
          <a:lstStyle/>
          <a:p>
            <a:pPr>
              <a:lnSpc>
                <a:spcPts val="5599"/>
              </a:lnSpc>
            </a:pPr>
            <a:r>
              <a:rPr lang="en-US" sz="3999" spc="799">
                <a:solidFill>
                  <a:srgbClr val="504C44"/>
                </a:solidFill>
                <a:latin typeface="Baskerville Display PT"/>
              </a:rPr>
              <a:t>AİLESELKORUYUCU FAKTÖRLER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794129"/>
            <a:ext cx="5979473" cy="2449214"/>
            <a:chOff x="0" y="0"/>
            <a:chExt cx="7972631" cy="3265618"/>
          </a:xfrm>
        </p:grpSpPr>
        <p:pic>
          <p:nvPicPr>
            <p:cNvPr id="3" name="Picture 3"/>
            <p:cNvPicPr>
              <a:picLocks noChangeAspect="1"/>
            </p:cNvPicPr>
            <p:nvPr/>
          </p:nvPicPr>
          <p:blipFill>
            <a:blip r:embed="rId2"/>
            <a:srcRect t="19144" b="19144"/>
            <a:stretch>
              <a:fillRect/>
            </a:stretch>
          </p:blipFill>
          <p:spPr>
            <a:xfrm>
              <a:off x="0" y="0"/>
              <a:ext cx="7972631" cy="3265618"/>
            </a:xfrm>
            <a:prstGeom prst="rect">
              <a:avLst/>
            </a:prstGeom>
          </p:spPr>
        </p:pic>
      </p:grpSp>
      <p:grpSp>
        <p:nvGrpSpPr>
          <p:cNvPr id="4" name="Group 4"/>
          <p:cNvGrpSpPr/>
          <p:nvPr/>
        </p:nvGrpSpPr>
        <p:grpSpPr>
          <a:xfrm>
            <a:off x="8698417" y="5715472"/>
            <a:ext cx="8265641" cy="3875858"/>
            <a:chOff x="0" y="0"/>
            <a:chExt cx="11020854" cy="5167811"/>
          </a:xfrm>
        </p:grpSpPr>
        <p:pic>
          <p:nvPicPr>
            <p:cNvPr id="5" name="Picture 5"/>
            <p:cNvPicPr>
              <a:picLocks noChangeAspect="1"/>
            </p:cNvPicPr>
            <p:nvPr/>
          </p:nvPicPr>
          <p:blipFill>
            <a:blip r:embed="rId3"/>
            <a:srcRect t="3801" b="3801"/>
            <a:stretch>
              <a:fillRect/>
            </a:stretch>
          </p:blipFill>
          <p:spPr>
            <a:xfrm>
              <a:off x="0" y="0"/>
              <a:ext cx="11020854" cy="5167811"/>
            </a:xfrm>
            <a:prstGeom prst="rect">
              <a:avLst/>
            </a:prstGeom>
          </p:spPr>
        </p:pic>
      </p:grpSp>
      <p:sp>
        <p:nvSpPr>
          <p:cNvPr id="6" name="TextBox 6"/>
          <p:cNvSpPr txBox="1"/>
          <p:nvPr/>
        </p:nvSpPr>
        <p:spPr>
          <a:xfrm>
            <a:off x="1028700" y="962025"/>
            <a:ext cx="5979473" cy="1374775"/>
          </a:xfrm>
          <a:prstGeom prst="rect">
            <a:avLst/>
          </a:prstGeom>
        </p:spPr>
        <p:txBody>
          <a:bodyPr lIns="0" tIns="0" rIns="0" bIns="0" rtlCol="0" anchor="t">
            <a:spAutoFit/>
          </a:bodyPr>
          <a:lstStyle/>
          <a:p>
            <a:pPr>
              <a:lnSpc>
                <a:spcPts val="5599"/>
              </a:lnSpc>
            </a:pPr>
            <a:r>
              <a:rPr lang="en-US" sz="3999" spc="799">
                <a:solidFill>
                  <a:srgbClr val="504C44"/>
                </a:solidFill>
                <a:latin typeface="Baskerville Display PT"/>
              </a:rPr>
              <a:t>ÇEVRESEL RİSK FAKTÖRLERİ</a:t>
            </a:r>
          </a:p>
        </p:txBody>
      </p:sp>
      <p:sp>
        <p:nvSpPr>
          <p:cNvPr id="7" name="TextBox 7"/>
          <p:cNvSpPr txBox="1"/>
          <p:nvPr/>
        </p:nvSpPr>
        <p:spPr>
          <a:xfrm>
            <a:off x="1028700" y="5480522"/>
            <a:ext cx="700795" cy="422275"/>
          </a:xfrm>
          <a:prstGeom prst="rect">
            <a:avLst/>
          </a:prstGeom>
        </p:spPr>
        <p:txBody>
          <a:bodyPr lIns="0" tIns="0" rIns="0" bIns="0" rtlCol="0" anchor="t">
            <a:spAutoFit/>
          </a:bodyPr>
          <a:lstStyle/>
          <a:p>
            <a:pPr>
              <a:lnSpc>
                <a:spcPts val="3499"/>
              </a:lnSpc>
            </a:pPr>
            <a:r>
              <a:rPr lang="en-US" sz="2499">
                <a:solidFill>
                  <a:srgbClr val="504C44"/>
                </a:solidFill>
                <a:latin typeface="Inter Bold"/>
              </a:rPr>
              <a:t>01</a:t>
            </a:r>
          </a:p>
        </p:txBody>
      </p:sp>
      <p:sp>
        <p:nvSpPr>
          <p:cNvPr id="8" name="TextBox 8"/>
          <p:cNvSpPr txBox="1"/>
          <p:nvPr/>
        </p:nvSpPr>
        <p:spPr>
          <a:xfrm>
            <a:off x="2249046" y="5480522"/>
            <a:ext cx="4996801" cy="3204210"/>
          </a:xfrm>
          <a:prstGeom prst="rect">
            <a:avLst/>
          </a:prstGeom>
        </p:spPr>
        <p:txBody>
          <a:bodyPr lIns="0" tIns="0" rIns="0" bIns="0" rtlCol="0" anchor="t">
            <a:spAutoFit/>
          </a:bodyPr>
          <a:lstStyle/>
          <a:p>
            <a:pPr marL="431801" lvl="1" indent="-215900">
              <a:lnSpc>
                <a:spcPts val="2800"/>
              </a:lnSpc>
              <a:buFont typeface="Arial"/>
              <a:buChar char="•"/>
            </a:pPr>
            <a:r>
              <a:rPr lang="en-US" sz="2000">
                <a:solidFill>
                  <a:srgbClr val="504C44"/>
                </a:solidFill>
                <a:latin typeface="Inter"/>
              </a:rPr>
              <a:t>Düşük sosyo-ekonomik durum</a:t>
            </a:r>
          </a:p>
          <a:p>
            <a:pPr marL="431801" lvl="1" indent="-215900">
              <a:lnSpc>
                <a:spcPts val="2800"/>
              </a:lnSpc>
              <a:buFont typeface="Arial"/>
              <a:buChar char="•"/>
            </a:pPr>
            <a:r>
              <a:rPr lang="en-US" sz="2000">
                <a:solidFill>
                  <a:srgbClr val="504C44"/>
                </a:solidFill>
                <a:latin typeface="Inter"/>
              </a:rPr>
              <a:t>Fiziksel ve cinsel yönden suistimal</a:t>
            </a:r>
          </a:p>
          <a:p>
            <a:pPr marL="431801" lvl="1" indent="-215900">
              <a:lnSpc>
                <a:spcPts val="2800"/>
              </a:lnSpc>
              <a:buFont typeface="Arial"/>
              <a:buChar char="•"/>
            </a:pPr>
            <a:r>
              <a:rPr lang="en-US" sz="2000">
                <a:solidFill>
                  <a:srgbClr val="504C44"/>
                </a:solidFill>
                <a:latin typeface="Inter"/>
              </a:rPr>
              <a:t>Yoksulluk,evsizlik</a:t>
            </a:r>
          </a:p>
          <a:p>
            <a:pPr marL="431801" lvl="1" indent="-215900">
              <a:lnSpc>
                <a:spcPts val="2800"/>
              </a:lnSpc>
              <a:buFont typeface="Arial"/>
              <a:buChar char="•"/>
            </a:pPr>
            <a:r>
              <a:rPr lang="en-US" sz="2000">
                <a:solidFill>
                  <a:srgbClr val="504C44"/>
                </a:solidFill>
                <a:latin typeface="Inter"/>
              </a:rPr>
              <a:t>Çocuk ihmali</a:t>
            </a:r>
          </a:p>
          <a:p>
            <a:pPr marL="431801" lvl="1" indent="-215900">
              <a:lnSpc>
                <a:spcPts val="2800"/>
              </a:lnSpc>
              <a:buFont typeface="Arial"/>
              <a:buChar char="•"/>
            </a:pPr>
            <a:r>
              <a:rPr lang="en-US" sz="2000">
                <a:solidFill>
                  <a:srgbClr val="504C44"/>
                </a:solidFill>
                <a:latin typeface="Inter"/>
              </a:rPr>
              <a:t>Yetersiz beslenme</a:t>
            </a:r>
          </a:p>
          <a:p>
            <a:pPr marL="431801" lvl="1" indent="-215900">
              <a:lnSpc>
                <a:spcPts val="2800"/>
              </a:lnSpc>
              <a:buFont typeface="Arial"/>
              <a:buChar char="•"/>
            </a:pPr>
            <a:r>
              <a:rPr lang="en-US" sz="2000">
                <a:solidFill>
                  <a:srgbClr val="504C44"/>
                </a:solidFill>
                <a:latin typeface="Inter"/>
              </a:rPr>
              <a:t>Olumsuz akran desteği</a:t>
            </a:r>
          </a:p>
          <a:p>
            <a:pPr marL="431801" lvl="1" indent="-215900">
              <a:lnSpc>
                <a:spcPts val="2800"/>
              </a:lnSpc>
              <a:buFont typeface="Arial"/>
              <a:buChar char="•"/>
            </a:pPr>
            <a:r>
              <a:rPr lang="en-US" sz="2000">
                <a:solidFill>
                  <a:srgbClr val="504C44"/>
                </a:solidFill>
                <a:latin typeface="Inter"/>
              </a:rPr>
              <a:t>Toplumsal şiddete maruz kalma </a:t>
            </a:r>
          </a:p>
          <a:p>
            <a:pPr>
              <a:lnSpc>
                <a:spcPts val="2800"/>
              </a:lnSpc>
            </a:pPr>
            <a:endParaRPr lang="en-US" sz="2000">
              <a:solidFill>
                <a:srgbClr val="504C44"/>
              </a:solidFill>
              <a:latin typeface="Inter"/>
            </a:endParaRPr>
          </a:p>
          <a:p>
            <a:pPr>
              <a:lnSpc>
                <a:spcPts val="3079"/>
              </a:lnSpc>
            </a:pPr>
            <a:endParaRPr lang="en-US" sz="2000">
              <a:solidFill>
                <a:srgbClr val="504C44"/>
              </a:solidFill>
              <a:latin typeface="Inter"/>
            </a:endParaRPr>
          </a:p>
        </p:txBody>
      </p:sp>
      <p:sp>
        <p:nvSpPr>
          <p:cNvPr id="9" name="TextBox 9"/>
          <p:cNvSpPr txBox="1"/>
          <p:nvPr/>
        </p:nvSpPr>
        <p:spPr>
          <a:xfrm>
            <a:off x="8348019" y="2371854"/>
            <a:ext cx="700795" cy="422275"/>
          </a:xfrm>
          <a:prstGeom prst="rect">
            <a:avLst/>
          </a:prstGeom>
        </p:spPr>
        <p:txBody>
          <a:bodyPr lIns="0" tIns="0" rIns="0" bIns="0" rtlCol="0" anchor="t">
            <a:spAutoFit/>
          </a:bodyPr>
          <a:lstStyle/>
          <a:p>
            <a:pPr>
              <a:lnSpc>
                <a:spcPts val="3499"/>
              </a:lnSpc>
            </a:pPr>
            <a:r>
              <a:rPr lang="en-US" sz="2499">
                <a:solidFill>
                  <a:srgbClr val="504C44"/>
                </a:solidFill>
                <a:latin typeface="Inter Bold"/>
              </a:rPr>
              <a:t>02</a:t>
            </a:r>
          </a:p>
        </p:txBody>
      </p:sp>
      <p:sp>
        <p:nvSpPr>
          <p:cNvPr id="10" name="TextBox 10"/>
          <p:cNvSpPr txBox="1"/>
          <p:nvPr/>
        </p:nvSpPr>
        <p:spPr>
          <a:xfrm>
            <a:off x="9048814" y="2381379"/>
            <a:ext cx="7564845" cy="3496945"/>
          </a:xfrm>
          <a:prstGeom prst="rect">
            <a:avLst/>
          </a:prstGeom>
        </p:spPr>
        <p:txBody>
          <a:bodyPr lIns="0" tIns="0" rIns="0" bIns="0" rtlCol="0" anchor="t">
            <a:spAutoFit/>
          </a:bodyPr>
          <a:lstStyle/>
          <a:p>
            <a:pPr marL="474979" lvl="1" indent="-237490" algn="just">
              <a:lnSpc>
                <a:spcPts val="3079"/>
              </a:lnSpc>
              <a:buFont typeface="Arial"/>
              <a:buChar char="•"/>
            </a:pPr>
            <a:r>
              <a:rPr lang="en-US" sz="2199">
                <a:solidFill>
                  <a:srgbClr val="504C44"/>
                </a:solidFill>
                <a:latin typeface="Inter"/>
              </a:rPr>
              <a:t>Güvenli çevre</a:t>
            </a:r>
          </a:p>
          <a:p>
            <a:pPr marL="474979" lvl="1" indent="-237490" algn="just">
              <a:lnSpc>
                <a:spcPts val="3079"/>
              </a:lnSpc>
              <a:buFont typeface="Arial"/>
              <a:buChar char="•"/>
            </a:pPr>
            <a:r>
              <a:rPr lang="en-US" sz="2199">
                <a:solidFill>
                  <a:srgbClr val="504C44"/>
                </a:solidFill>
                <a:latin typeface="Inter"/>
              </a:rPr>
              <a:t>Toplumsal Duyarlılık</a:t>
            </a:r>
          </a:p>
          <a:p>
            <a:pPr marL="474979" lvl="1" indent="-237490" algn="just">
              <a:lnSpc>
                <a:spcPts val="3079"/>
              </a:lnSpc>
              <a:buFont typeface="Arial"/>
              <a:buChar char="•"/>
            </a:pPr>
            <a:r>
              <a:rPr lang="en-US" sz="2199">
                <a:solidFill>
                  <a:srgbClr val="504C44"/>
                </a:solidFill>
                <a:latin typeface="Inter"/>
              </a:rPr>
              <a:t>Kültürel uygulamalar</a:t>
            </a:r>
          </a:p>
          <a:p>
            <a:pPr marL="474979" lvl="1" indent="-237490" algn="just">
              <a:lnSpc>
                <a:spcPts val="3079"/>
              </a:lnSpc>
              <a:buFont typeface="Arial"/>
              <a:buChar char="•"/>
            </a:pPr>
            <a:r>
              <a:rPr lang="en-US" sz="2199">
                <a:solidFill>
                  <a:srgbClr val="504C44"/>
                </a:solidFill>
                <a:latin typeface="Inter"/>
              </a:rPr>
              <a:t>Spor, kültür ve sanat olanakları </a:t>
            </a:r>
          </a:p>
          <a:p>
            <a:pPr marL="474979" lvl="1" indent="-237490" algn="just">
              <a:lnSpc>
                <a:spcPts val="3079"/>
              </a:lnSpc>
              <a:buFont typeface="Arial"/>
              <a:buChar char="•"/>
            </a:pPr>
            <a:r>
              <a:rPr lang="en-US" sz="2199">
                <a:solidFill>
                  <a:srgbClr val="504C44"/>
                </a:solidFill>
                <a:latin typeface="Inter"/>
              </a:rPr>
              <a:t>Sağlık kuruluşlarının desteği</a:t>
            </a:r>
          </a:p>
          <a:p>
            <a:pPr marL="474979" lvl="1" indent="-237490" algn="just">
              <a:lnSpc>
                <a:spcPts val="3079"/>
              </a:lnSpc>
              <a:buFont typeface="Arial"/>
              <a:buChar char="•"/>
            </a:pPr>
            <a:r>
              <a:rPr lang="en-US" sz="2199">
                <a:solidFill>
                  <a:srgbClr val="504C44"/>
                </a:solidFill>
                <a:latin typeface="Inter"/>
              </a:rPr>
              <a:t>Destekleyici yetişkinlerin varlığı</a:t>
            </a:r>
          </a:p>
          <a:p>
            <a:pPr marL="474979" lvl="1" indent="-237490" algn="just">
              <a:lnSpc>
                <a:spcPts val="3079"/>
              </a:lnSpc>
              <a:buFont typeface="Arial"/>
              <a:buChar char="•"/>
            </a:pPr>
            <a:r>
              <a:rPr lang="en-US" sz="2199">
                <a:solidFill>
                  <a:srgbClr val="504C44"/>
                </a:solidFill>
                <a:latin typeface="Inter"/>
              </a:rPr>
              <a:t>Olumlu okul ilişkileri-olumlu arkadaş desteği </a:t>
            </a:r>
          </a:p>
          <a:p>
            <a:pPr marL="474979" lvl="1" indent="-237490" algn="just">
              <a:lnSpc>
                <a:spcPts val="3079"/>
              </a:lnSpc>
              <a:buFont typeface="Arial"/>
              <a:buChar char="•"/>
            </a:pPr>
            <a:r>
              <a:rPr lang="en-US" sz="2199">
                <a:solidFill>
                  <a:srgbClr val="504C44"/>
                </a:solidFill>
                <a:latin typeface="Inter"/>
              </a:rPr>
              <a:t>Olumlu bir rol modelinin olması </a:t>
            </a:r>
          </a:p>
          <a:p>
            <a:pPr>
              <a:lnSpc>
                <a:spcPts val="3079"/>
              </a:lnSpc>
            </a:pPr>
            <a:endParaRPr lang="en-US" sz="2199">
              <a:solidFill>
                <a:srgbClr val="504C44"/>
              </a:solidFill>
              <a:latin typeface="Inter"/>
            </a:endParaRPr>
          </a:p>
        </p:txBody>
      </p:sp>
      <p:sp>
        <p:nvSpPr>
          <p:cNvPr id="11" name="TextBox 11"/>
          <p:cNvSpPr txBox="1"/>
          <p:nvPr/>
        </p:nvSpPr>
        <p:spPr>
          <a:xfrm>
            <a:off x="9144000" y="660400"/>
            <a:ext cx="8115300" cy="1374775"/>
          </a:xfrm>
          <a:prstGeom prst="rect">
            <a:avLst/>
          </a:prstGeom>
        </p:spPr>
        <p:txBody>
          <a:bodyPr lIns="0" tIns="0" rIns="0" bIns="0" rtlCol="0" anchor="t">
            <a:spAutoFit/>
          </a:bodyPr>
          <a:lstStyle/>
          <a:p>
            <a:pPr>
              <a:lnSpc>
                <a:spcPts val="5599"/>
              </a:lnSpc>
            </a:pPr>
            <a:r>
              <a:rPr lang="en-US" sz="3999" spc="799">
                <a:solidFill>
                  <a:srgbClr val="504C44"/>
                </a:solidFill>
                <a:latin typeface="Baskerville Display PT"/>
              </a:rPr>
              <a:t>ÇEVRESEL KORUYUCU FAKTÖRLER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513701"/>
            <a:ext cx="7009526" cy="6538000"/>
            <a:chOff x="0" y="0"/>
            <a:chExt cx="9346035" cy="8717333"/>
          </a:xfrm>
        </p:grpSpPr>
        <p:pic>
          <p:nvPicPr>
            <p:cNvPr id="3" name="Picture 3"/>
            <p:cNvPicPr>
              <a:picLocks noChangeAspect="1"/>
            </p:cNvPicPr>
            <p:nvPr/>
          </p:nvPicPr>
          <p:blipFill>
            <a:blip r:embed="rId2"/>
            <a:srcRect l="23386" r="23386"/>
            <a:stretch>
              <a:fillRect/>
            </a:stretch>
          </p:blipFill>
          <p:spPr>
            <a:xfrm>
              <a:off x="0" y="0"/>
              <a:ext cx="9346035" cy="8717333"/>
            </a:xfrm>
            <a:prstGeom prst="rect">
              <a:avLst/>
            </a:prstGeom>
          </p:spPr>
        </p:pic>
      </p:grpSp>
      <p:sp>
        <p:nvSpPr>
          <p:cNvPr id="4" name="TextBox 4"/>
          <p:cNvSpPr txBox="1"/>
          <p:nvPr/>
        </p:nvSpPr>
        <p:spPr>
          <a:xfrm rot="-60000">
            <a:off x="9143270" y="3275580"/>
            <a:ext cx="6706336" cy="669925"/>
          </a:xfrm>
          <a:prstGeom prst="rect">
            <a:avLst/>
          </a:prstGeom>
        </p:spPr>
        <p:txBody>
          <a:bodyPr lIns="0" tIns="0" rIns="0" bIns="0" rtlCol="0" anchor="t">
            <a:spAutoFit/>
          </a:bodyPr>
          <a:lstStyle/>
          <a:p>
            <a:pPr>
              <a:lnSpc>
                <a:spcPts val="5599"/>
              </a:lnSpc>
            </a:pPr>
            <a:r>
              <a:rPr lang="en-US" sz="3999" spc="799">
                <a:solidFill>
                  <a:srgbClr val="504C44"/>
                </a:solidFill>
                <a:latin typeface="Baskerville Display PT"/>
              </a:rPr>
              <a:t>DÖNÜM NOKTALARI</a:t>
            </a:r>
          </a:p>
        </p:txBody>
      </p:sp>
      <p:sp>
        <p:nvSpPr>
          <p:cNvPr id="5" name="TextBox 5"/>
          <p:cNvSpPr txBox="1"/>
          <p:nvPr/>
        </p:nvSpPr>
        <p:spPr>
          <a:xfrm>
            <a:off x="8491303" y="5095875"/>
            <a:ext cx="8011435" cy="1162141"/>
          </a:xfrm>
          <a:prstGeom prst="rect">
            <a:avLst/>
          </a:prstGeom>
        </p:spPr>
        <p:txBody>
          <a:bodyPr lIns="0" tIns="0" rIns="0" bIns="0" rtlCol="0" anchor="t">
            <a:spAutoFit/>
          </a:bodyPr>
          <a:lstStyle/>
          <a:p>
            <a:pPr>
              <a:lnSpc>
                <a:spcPts val="3144"/>
              </a:lnSpc>
            </a:pPr>
            <a:r>
              <a:rPr lang="en-US" sz="2246">
                <a:solidFill>
                  <a:srgbClr val="1B1915"/>
                </a:solidFill>
                <a:latin typeface="Inter"/>
              </a:rPr>
              <a:t>Geçmiş olumsuz seçenekler yerine olumlu yapısal bir değişiklik yapma fırsatı gelen anlar ve sonrasındaki süreç</a:t>
            </a:r>
          </a:p>
          <a:p>
            <a:pPr>
              <a:lnSpc>
                <a:spcPts val="3144"/>
              </a:lnSpc>
            </a:pPr>
            <a:endParaRPr lang="en-US" sz="2246">
              <a:solidFill>
                <a:srgbClr val="1B1915"/>
              </a:solidFill>
              <a:latin typeface="Int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extBox 2"/>
          <p:cNvSpPr txBox="1"/>
          <p:nvPr/>
        </p:nvSpPr>
        <p:spPr>
          <a:xfrm>
            <a:off x="1303008" y="496209"/>
            <a:ext cx="4363094" cy="1374775"/>
          </a:xfrm>
          <a:prstGeom prst="rect">
            <a:avLst/>
          </a:prstGeom>
        </p:spPr>
        <p:txBody>
          <a:bodyPr lIns="0" tIns="0" rIns="0" bIns="0" rtlCol="0" anchor="t">
            <a:spAutoFit/>
          </a:bodyPr>
          <a:lstStyle/>
          <a:p>
            <a:pPr>
              <a:lnSpc>
                <a:spcPts val="5599"/>
              </a:lnSpc>
            </a:pPr>
            <a:r>
              <a:rPr lang="en-US" sz="3999" spc="799">
                <a:solidFill>
                  <a:srgbClr val="504C44"/>
                </a:solidFill>
                <a:latin typeface="Baskerville Display PT"/>
              </a:rPr>
              <a:t>ZORLAYICI DURUMLAR</a:t>
            </a:r>
          </a:p>
        </p:txBody>
      </p:sp>
      <p:sp>
        <p:nvSpPr>
          <p:cNvPr id="3" name="TextBox 3"/>
          <p:cNvSpPr txBox="1"/>
          <p:nvPr/>
        </p:nvSpPr>
        <p:spPr>
          <a:xfrm>
            <a:off x="9559754" y="5675558"/>
            <a:ext cx="6747921" cy="1153795"/>
          </a:xfrm>
          <a:prstGeom prst="rect">
            <a:avLst/>
          </a:prstGeom>
        </p:spPr>
        <p:txBody>
          <a:bodyPr lIns="0" tIns="0" rIns="0" bIns="0" rtlCol="0" anchor="t">
            <a:spAutoFit/>
          </a:bodyPr>
          <a:lstStyle/>
          <a:p>
            <a:pPr>
              <a:lnSpc>
                <a:spcPts val="3079"/>
              </a:lnSpc>
            </a:pPr>
            <a:r>
              <a:rPr lang="en-US" sz="2199">
                <a:solidFill>
                  <a:srgbClr val="504C44"/>
                </a:solidFill>
                <a:latin typeface="Inter"/>
              </a:rPr>
              <a:t>Tüm bu durumlar belki de daha fazlası bazen aniden bazen günlük yaşamda karşımıza çıkar ve alıştığımız rutinimizi bozar. </a:t>
            </a:r>
          </a:p>
        </p:txBody>
      </p:sp>
      <p:grpSp>
        <p:nvGrpSpPr>
          <p:cNvPr id="4" name="Group 4"/>
          <p:cNvGrpSpPr/>
          <p:nvPr/>
        </p:nvGrpSpPr>
        <p:grpSpPr>
          <a:xfrm>
            <a:off x="9559754" y="1674341"/>
            <a:ext cx="6747921" cy="2712332"/>
            <a:chOff x="0" y="0"/>
            <a:chExt cx="8997228" cy="3616443"/>
          </a:xfrm>
        </p:grpSpPr>
        <p:pic>
          <p:nvPicPr>
            <p:cNvPr id="5" name="Picture 5"/>
            <p:cNvPicPr>
              <a:picLocks noChangeAspect="1"/>
            </p:cNvPicPr>
            <p:nvPr/>
          </p:nvPicPr>
          <p:blipFill>
            <a:blip r:embed="rId2"/>
            <a:srcRect t="19834" b="19834"/>
            <a:stretch>
              <a:fillRect/>
            </a:stretch>
          </p:blipFill>
          <p:spPr>
            <a:xfrm>
              <a:off x="0" y="0"/>
              <a:ext cx="8997228" cy="3616443"/>
            </a:xfrm>
            <a:prstGeom prst="rect">
              <a:avLst/>
            </a:prstGeom>
          </p:spPr>
        </p:pic>
      </p:grpSp>
      <p:sp>
        <p:nvSpPr>
          <p:cNvPr id="6" name="TextBox 6"/>
          <p:cNvSpPr txBox="1"/>
          <p:nvPr/>
        </p:nvSpPr>
        <p:spPr>
          <a:xfrm>
            <a:off x="1541680" y="2623487"/>
            <a:ext cx="6747921" cy="6698615"/>
          </a:xfrm>
          <a:prstGeom prst="rect">
            <a:avLst/>
          </a:prstGeom>
        </p:spPr>
        <p:txBody>
          <a:bodyPr lIns="0" tIns="0" rIns="0" bIns="0" rtlCol="0" anchor="t">
            <a:spAutoFit/>
          </a:bodyPr>
          <a:lstStyle/>
          <a:p>
            <a:pPr marL="496569" lvl="1" indent="-248284">
              <a:lnSpc>
                <a:spcPts val="3219"/>
              </a:lnSpc>
              <a:buFont typeface="Arial"/>
              <a:buChar char="•"/>
            </a:pPr>
            <a:r>
              <a:rPr lang="en-US" sz="2299">
                <a:solidFill>
                  <a:srgbClr val="504C44"/>
                </a:solidFill>
                <a:latin typeface="Inter"/>
              </a:rPr>
              <a:t>Okul Stresi Sınavlar</a:t>
            </a:r>
          </a:p>
          <a:p>
            <a:pPr marL="496569" lvl="1" indent="-248284">
              <a:lnSpc>
                <a:spcPts val="3219"/>
              </a:lnSpc>
              <a:buFont typeface="Arial"/>
              <a:buChar char="•"/>
            </a:pPr>
            <a:r>
              <a:rPr lang="en-US" sz="2299">
                <a:solidFill>
                  <a:srgbClr val="504C44"/>
                </a:solidFill>
                <a:latin typeface="Inter"/>
              </a:rPr>
              <a:t>Yeni ortamlara girmek</a:t>
            </a:r>
          </a:p>
          <a:p>
            <a:pPr marL="496569" lvl="1" indent="-248284">
              <a:lnSpc>
                <a:spcPts val="3219"/>
              </a:lnSpc>
              <a:buFont typeface="Arial"/>
              <a:buChar char="•"/>
            </a:pPr>
            <a:r>
              <a:rPr lang="en-US" sz="2299">
                <a:solidFill>
                  <a:srgbClr val="504C44"/>
                </a:solidFill>
                <a:latin typeface="Inter"/>
              </a:rPr>
              <a:t>Maddi zorluklar </a:t>
            </a:r>
          </a:p>
          <a:p>
            <a:pPr marL="496569" lvl="1" indent="-248284">
              <a:lnSpc>
                <a:spcPts val="3219"/>
              </a:lnSpc>
              <a:buFont typeface="Arial"/>
              <a:buChar char="•"/>
            </a:pPr>
            <a:r>
              <a:rPr lang="en-US" sz="2299">
                <a:solidFill>
                  <a:srgbClr val="504C44"/>
                </a:solidFill>
                <a:latin typeface="Inter"/>
              </a:rPr>
              <a:t>Yaşadığı çevrede ortamın kötü olması </a:t>
            </a:r>
          </a:p>
          <a:p>
            <a:pPr marL="496569" lvl="1" indent="-248284">
              <a:lnSpc>
                <a:spcPts val="3219"/>
              </a:lnSpc>
              <a:buFont typeface="Arial"/>
              <a:buChar char="•"/>
            </a:pPr>
            <a:r>
              <a:rPr lang="en-US" sz="2299">
                <a:solidFill>
                  <a:srgbClr val="504C44"/>
                </a:solidFill>
                <a:latin typeface="Inter"/>
              </a:rPr>
              <a:t>Taşınmalar </a:t>
            </a:r>
          </a:p>
          <a:p>
            <a:pPr marL="496569" lvl="1" indent="-248284">
              <a:lnSpc>
                <a:spcPts val="3219"/>
              </a:lnSpc>
              <a:buFont typeface="Arial"/>
              <a:buChar char="•"/>
            </a:pPr>
            <a:r>
              <a:rPr lang="en-US" sz="2299">
                <a:solidFill>
                  <a:srgbClr val="504C44"/>
                </a:solidFill>
                <a:latin typeface="Inter"/>
              </a:rPr>
              <a:t>Ayrılıklar </a:t>
            </a:r>
          </a:p>
          <a:p>
            <a:pPr marL="496569" lvl="1" indent="-248284">
              <a:lnSpc>
                <a:spcPts val="3219"/>
              </a:lnSpc>
              <a:buFont typeface="Arial"/>
              <a:buChar char="•"/>
            </a:pPr>
            <a:r>
              <a:rPr lang="en-US" sz="2299">
                <a:solidFill>
                  <a:srgbClr val="504C44"/>
                </a:solidFill>
                <a:latin typeface="Inter"/>
              </a:rPr>
              <a:t>Yeterince aile, arkadaş desteği olmaması </a:t>
            </a:r>
          </a:p>
          <a:p>
            <a:pPr marL="496569" lvl="1" indent="-248284">
              <a:lnSpc>
                <a:spcPts val="3219"/>
              </a:lnSpc>
              <a:buFont typeface="Arial"/>
              <a:buChar char="•"/>
            </a:pPr>
            <a:r>
              <a:rPr lang="en-US" sz="2299">
                <a:solidFill>
                  <a:srgbClr val="504C44"/>
                </a:solidFill>
                <a:latin typeface="Inter"/>
              </a:rPr>
              <a:t>Kaldığı yerle ilgili sorunlar </a:t>
            </a:r>
          </a:p>
          <a:p>
            <a:pPr marL="496569" lvl="1" indent="-248284">
              <a:lnSpc>
                <a:spcPts val="3219"/>
              </a:lnSpc>
              <a:buFont typeface="Arial"/>
              <a:buChar char="•"/>
            </a:pPr>
            <a:r>
              <a:rPr lang="en-US" sz="2299">
                <a:solidFill>
                  <a:srgbClr val="504C44"/>
                </a:solidFill>
                <a:latin typeface="Inter"/>
              </a:rPr>
              <a:t>Yaşadığı evin fiziksel koşulları</a:t>
            </a:r>
          </a:p>
          <a:p>
            <a:pPr marL="496569" lvl="1" indent="-248284">
              <a:lnSpc>
                <a:spcPts val="3219"/>
              </a:lnSpc>
              <a:buFont typeface="Arial"/>
              <a:buChar char="•"/>
            </a:pPr>
            <a:r>
              <a:rPr lang="en-US" sz="2299">
                <a:solidFill>
                  <a:srgbClr val="504C44"/>
                </a:solidFill>
                <a:latin typeface="Inter"/>
              </a:rPr>
              <a:t>Arkadaşlarla yaşanan sorunlar </a:t>
            </a:r>
          </a:p>
          <a:p>
            <a:pPr marL="496569" lvl="1" indent="-248284">
              <a:lnSpc>
                <a:spcPts val="3219"/>
              </a:lnSpc>
              <a:buFont typeface="Arial"/>
              <a:buChar char="•"/>
            </a:pPr>
            <a:r>
              <a:rPr lang="en-US" sz="2299">
                <a:solidFill>
                  <a:srgbClr val="504C44"/>
                </a:solidFill>
                <a:latin typeface="Inter"/>
              </a:rPr>
              <a:t>Aile ile çatışmalar</a:t>
            </a:r>
          </a:p>
          <a:p>
            <a:pPr marL="496569" lvl="1" indent="-248284">
              <a:lnSpc>
                <a:spcPts val="3219"/>
              </a:lnSpc>
              <a:buFont typeface="Arial"/>
              <a:buChar char="•"/>
            </a:pPr>
            <a:r>
              <a:rPr lang="en-US" sz="2299">
                <a:solidFill>
                  <a:srgbClr val="504C44"/>
                </a:solidFill>
                <a:latin typeface="Inter"/>
              </a:rPr>
              <a:t>Ciddi Hastalıklar Sevdiği birisinin hastalığı, ölümü Savaşlar</a:t>
            </a:r>
          </a:p>
          <a:p>
            <a:pPr marL="496569" lvl="1" indent="-248284">
              <a:lnSpc>
                <a:spcPts val="3219"/>
              </a:lnSpc>
              <a:buFont typeface="Arial"/>
              <a:buChar char="•"/>
            </a:pPr>
            <a:r>
              <a:rPr lang="en-US" sz="2299">
                <a:solidFill>
                  <a:srgbClr val="504C44"/>
                </a:solidFill>
                <a:latin typeface="Inter"/>
              </a:rPr>
              <a:t>Kazalar </a:t>
            </a:r>
          </a:p>
          <a:p>
            <a:pPr marL="496569" lvl="1" indent="-248284">
              <a:lnSpc>
                <a:spcPts val="3219"/>
              </a:lnSpc>
              <a:buFont typeface="Arial"/>
              <a:buChar char="•"/>
            </a:pPr>
            <a:r>
              <a:rPr lang="en-US" sz="2299">
                <a:solidFill>
                  <a:srgbClr val="504C44"/>
                </a:solidFill>
                <a:latin typeface="Inter"/>
              </a:rPr>
              <a:t>Doğal afetler Göçler…</a:t>
            </a:r>
          </a:p>
          <a:p>
            <a:pPr>
              <a:lnSpc>
                <a:spcPts val="2800"/>
              </a:lnSpc>
            </a:pPr>
            <a:endParaRPr lang="en-US" sz="2299">
              <a:solidFill>
                <a:srgbClr val="504C44"/>
              </a:solidFill>
              <a:latin typeface="Inter"/>
            </a:endParaRPr>
          </a:p>
          <a:p>
            <a:pPr>
              <a:lnSpc>
                <a:spcPts val="2800"/>
              </a:lnSpc>
            </a:pPr>
            <a:endParaRPr lang="en-US" sz="2299">
              <a:solidFill>
                <a:srgbClr val="504C44"/>
              </a:solidFill>
              <a:latin typeface="Inte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1134</Words>
  <Application>Microsoft Office PowerPoint</Application>
  <PresentationFormat>Özel</PresentationFormat>
  <Paragraphs>140</Paragraphs>
  <Slides>17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17</vt:i4>
      </vt:variant>
    </vt:vector>
  </HeadingPairs>
  <TitlesOfParts>
    <vt:vector size="23" baseType="lpstr">
      <vt:lpstr>Baskerville Display PT</vt:lpstr>
      <vt:lpstr>Inter</vt:lpstr>
      <vt:lpstr>Arial</vt:lpstr>
      <vt:lpstr>Inter Bold</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PSİKOLOJİK SAĞLAMLILIK</dc:title>
  <dc:creator>Çisil UYAN</dc:creator>
  <cp:lastModifiedBy>Çisil UYAN</cp:lastModifiedBy>
  <cp:revision>2</cp:revision>
  <dcterms:created xsi:type="dcterms:W3CDTF">2006-08-16T00:00:00Z</dcterms:created>
  <dcterms:modified xsi:type="dcterms:W3CDTF">2023-11-27T11:14:46Z</dcterms:modified>
  <dc:identifier>DAF1WnQTN3s</dc:identifier>
</cp:coreProperties>
</file>